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9.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3" r:id="rId4"/>
    <p:sldId id="259" r:id="rId5"/>
    <p:sldId id="261" r:id="rId6"/>
    <p:sldId id="262" r:id="rId7"/>
    <p:sldId id="263" r:id="rId8"/>
    <p:sldId id="264" r:id="rId9"/>
    <p:sldId id="265" r:id="rId10"/>
    <p:sldId id="266" r:id="rId11"/>
    <p:sldId id="267" r:id="rId12"/>
    <p:sldId id="268" r:id="rId13"/>
    <p:sldId id="269" r:id="rId14"/>
    <p:sldId id="270" r:id="rId15"/>
    <p:sldId id="275"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AF"/>
    <a:srgbClr val="FF0000"/>
    <a:srgbClr val="B963B3"/>
    <a:srgbClr val="9D20A0"/>
    <a:srgbClr val="F68E26"/>
    <a:srgbClr val="4D76B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54" autoAdjust="0"/>
  </p:normalViewPr>
  <p:slideViewPr>
    <p:cSldViewPr>
      <p:cViewPr>
        <p:scale>
          <a:sx n="108" d="100"/>
          <a:sy n="108" d="100"/>
        </p:scale>
        <p:origin x="-1720"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1" Type="http://schemas.openxmlformats.org/officeDocument/2006/relationships/slide" Target="../slides/slide13.xml"/><Relationship Id="rId12" Type="http://schemas.openxmlformats.org/officeDocument/2006/relationships/slide" Target="../slides/slide15.xml"/><Relationship Id="rId13" Type="http://schemas.openxmlformats.org/officeDocument/2006/relationships/slide" Target="../slides/slide3.xml"/><Relationship Id="rId1" Type="http://schemas.openxmlformats.org/officeDocument/2006/relationships/slide" Target="../slides/slide4.xml"/><Relationship Id="rId2" Type="http://schemas.openxmlformats.org/officeDocument/2006/relationships/slide" Target="../slides/slide7.xml"/><Relationship Id="rId3" Type="http://schemas.openxmlformats.org/officeDocument/2006/relationships/slide" Target="../slides/slide16.xml"/><Relationship Id="rId4" Type="http://schemas.openxmlformats.org/officeDocument/2006/relationships/slide" Target="../slides/slide5.xml"/><Relationship Id="rId5" Type="http://schemas.openxmlformats.org/officeDocument/2006/relationships/slide" Target="../slides/slide6.xml"/><Relationship Id="rId6" Type="http://schemas.openxmlformats.org/officeDocument/2006/relationships/slide" Target="../slides/slide8.xml"/><Relationship Id="rId7" Type="http://schemas.openxmlformats.org/officeDocument/2006/relationships/slide" Target="../slides/slide9.xml"/><Relationship Id="rId8" Type="http://schemas.openxmlformats.org/officeDocument/2006/relationships/slide" Target="../slides/slide10.xml"/><Relationship Id="rId9" Type="http://schemas.openxmlformats.org/officeDocument/2006/relationships/slide" Target="../slides/slide11.xml"/><Relationship Id="rId10"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8EE13-9824-4703-82DF-6A4CD3B3FB2E}" type="doc">
      <dgm:prSet loTypeId="urn:microsoft.com/office/officeart/2005/8/layout/pyramid2" loCatId="pyramid" qsTypeId="urn:microsoft.com/office/officeart/2005/8/quickstyle/3d2" qsCatId="3D" csTypeId="urn:microsoft.com/office/officeart/2005/8/colors/colorful5" csCatId="colorful" phldr="1"/>
      <dgm:spPr/>
      <dgm:t>
        <a:bodyPr/>
        <a:lstStyle/>
        <a:p>
          <a:endParaRPr lang="en-AU"/>
        </a:p>
      </dgm:t>
    </dgm:pt>
    <dgm:pt modelId="{320F3778-6981-45C2-AF50-24AA29B7DE3B}">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1" action="ppaction://hlinksldjump"/>
            </a:rPr>
            <a:t>History</a:t>
          </a:r>
          <a:r>
            <a:rPr lang="en-AU" sz="1400" b="1" baseline="0" dirty="0" smtClean="0">
              <a:hlinkClick xmlns:r="http://schemas.openxmlformats.org/officeDocument/2006/relationships" r:id="rId1" action="ppaction://hlinksldjump"/>
            </a:rPr>
            <a:t> of animation</a:t>
          </a:r>
          <a:endParaRPr lang="en-AU" sz="1400" b="1" dirty="0"/>
        </a:p>
      </dgm:t>
    </dgm:pt>
    <dgm:pt modelId="{B7830AF3-8EBA-476F-BAE7-ED705FE05BAE}" type="parTrans" cxnId="{74786689-9786-4D60-919C-46A7ACD67977}">
      <dgm:prSet/>
      <dgm:spPr/>
      <dgm:t>
        <a:bodyPr/>
        <a:lstStyle/>
        <a:p>
          <a:endParaRPr lang="en-AU"/>
        </a:p>
      </dgm:t>
    </dgm:pt>
    <dgm:pt modelId="{A32A1C55-240B-4759-AB5C-B2B396AC26A4}" type="sibTrans" cxnId="{74786689-9786-4D60-919C-46A7ACD67977}">
      <dgm:prSet/>
      <dgm:spPr/>
      <dgm:t>
        <a:bodyPr/>
        <a:lstStyle/>
        <a:p>
          <a:endParaRPr lang="en-AU"/>
        </a:p>
      </dgm:t>
    </dgm:pt>
    <dgm:pt modelId="{01C02ED6-F754-40E7-86F9-1F4D0579E484}">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2" action="ppaction://hlinksldjump"/>
            </a:rPr>
            <a:t>Stop Motion Animation</a:t>
          </a:r>
          <a:endParaRPr lang="en-AU" sz="1400" b="1" dirty="0"/>
        </a:p>
      </dgm:t>
    </dgm:pt>
    <dgm:pt modelId="{7B5D9C51-07EA-492E-9045-DCF2A2F00FFC}" type="parTrans" cxnId="{16AAA8C0-0096-4B88-91FC-F297FDAA5FBB}">
      <dgm:prSet/>
      <dgm:spPr/>
      <dgm:t>
        <a:bodyPr/>
        <a:lstStyle/>
        <a:p>
          <a:endParaRPr lang="en-AU"/>
        </a:p>
      </dgm:t>
    </dgm:pt>
    <dgm:pt modelId="{00C06DE1-BEE0-4CF5-AA64-CD779F9C18AE}" type="sibTrans" cxnId="{16AAA8C0-0096-4B88-91FC-F297FDAA5FBB}">
      <dgm:prSet/>
      <dgm:spPr/>
      <dgm:t>
        <a:bodyPr/>
        <a:lstStyle/>
        <a:p>
          <a:endParaRPr lang="en-AU"/>
        </a:p>
      </dgm:t>
    </dgm:pt>
    <dgm:pt modelId="{5F3D7B8C-768A-4C86-8433-58B0776F8922}">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latin typeface="+mj-lt"/>
              <a:hlinkClick xmlns:r="http://schemas.openxmlformats.org/officeDocument/2006/relationships" r:id="rId3" action="ppaction://hlinksldjump"/>
            </a:rPr>
            <a:t>Bibliography</a:t>
          </a:r>
          <a:endParaRPr lang="en-AU" sz="1400" b="1" dirty="0">
            <a:latin typeface="+mj-lt"/>
          </a:endParaRPr>
        </a:p>
      </dgm:t>
    </dgm:pt>
    <dgm:pt modelId="{F577743A-A80B-4748-94F3-03738CDE0BE5}" type="parTrans" cxnId="{29DDC890-4FE5-45EE-B0A2-AC3B65029E84}">
      <dgm:prSet/>
      <dgm:spPr/>
      <dgm:t>
        <a:bodyPr/>
        <a:lstStyle/>
        <a:p>
          <a:endParaRPr lang="en-AU"/>
        </a:p>
      </dgm:t>
    </dgm:pt>
    <dgm:pt modelId="{42453ACC-3EDB-4162-9BFC-6ED0299018AE}" type="sibTrans" cxnId="{29DDC890-4FE5-45EE-B0A2-AC3B65029E84}">
      <dgm:prSet/>
      <dgm:spPr/>
      <dgm:t>
        <a:bodyPr/>
        <a:lstStyle/>
        <a:p>
          <a:endParaRPr lang="en-AU"/>
        </a:p>
      </dgm:t>
    </dgm:pt>
    <dgm:pt modelId="{6D863CE9-D270-4F70-A5CF-CD8437BC8E65}">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4" action="ppaction://hlinksldjump"/>
            </a:rPr>
            <a:t>Cave paintings and Spinning pottery</a:t>
          </a:r>
          <a:endParaRPr lang="en-AU" sz="1400" b="1" dirty="0"/>
        </a:p>
      </dgm:t>
    </dgm:pt>
    <dgm:pt modelId="{CDBBEF1B-4553-4483-A363-D7F8F0FD80BC}" type="parTrans" cxnId="{039B9A0F-E7D7-433F-BA0A-D2A4C766EE30}">
      <dgm:prSet/>
      <dgm:spPr/>
      <dgm:t>
        <a:bodyPr/>
        <a:lstStyle/>
        <a:p>
          <a:endParaRPr lang="en-AU"/>
        </a:p>
      </dgm:t>
    </dgm:pt>
    <dgm:pt modelId="{AC804404-C0C0-41AB-8239-EEDF75948DE6}" type="sibTrans" cxnId="{039B9A0F-E7D7-433F-BA0A-D2A4C766EE30}">
      <dgm:prSet/>
      <dgm:spPr/>
      <dgm:t>
        <a:bodyPr/>
        <a:lstStyle/>
        <a:p>
          <a:endParaRPr lang="en-AU"/>
        </a:p>
      </dgm:t>
    </dgm:pt>
    <dgm:pt modelId="{61D4F381-C582-4CA5-A8CC-47BF791BCAF9}">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5" action="ppaction://hlinksldjump"/>
            </a:rPr>
            <a:t>Computer-generated Imagery</a:t>
          </a:r>
          <a:endParaRPr lang="en-AU" sz="1400" b="1" dirty="0"/>
        </a:p>
      </dgm:t>
    </dgm:pt>
    <dgm:pt modelId="{B1299D07-8B0B-44C0-BAE5-D42FB0D5F7BE}" type="parTrans" cxnId="{A44051A1-68E8-427D-8E52-B683F16C61DD}">
      <dgm:prSet/>
      <dgm:spPr/>
      <dgm:t>
        <a:bodyPr/>
        <a:lstStyle/>
        <a:p>
          <a:endParaRPr lang="en-AU"/>
        </a:p>
      </dgm:t>
    </dgm:pt>
    <dgm:pt modelId="{FAD76E12-5742-4CAA-A05B-2EF26CE134C8}" type="sibTrans" cxnId="{A44051A1-68E8-427D-8E52-B683F16C61DD}">
      <dgm:prSet/>
      <dgm:spPr/>
      <dgm:t>
        <a:bodyPr/>
        <a:lstStyle/>
        <a:p>
          <a:endParaRPr lang="en-AU"/>
        </a:p>
      </dgm:t>
    </dgm:pt>
    <dgm:pt modelId="{A0D269A6-53D4-4FBF-BC89-1154CCA9FF98}">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6" action="ppaction://hlinksldjump"/>
            </a:rPr>
            <a:t>Where is it Used</a:t>
          </a:r>
          <a:endParaRPr lang="en-AU" sz="1400" b="1" dirty="0"/>
        </a:p>
      </dgm:t>
    </dgm:pt>
    <dgm:pt modelId="{C8A204FD-33A8-4004-A93F-110959536904}" type="parTrans" cxnId="{EAAD7DB7-2891-40A3-A8C0-AE269550F5D6}">
      <dgm:prSet/>
      <dgm:spPr/>
      <dgm:t>
        <a:bodyPr/>
        <a:lstStyle/>
        <a:p>
          <a:endParaRPr lang="en-AU"/>
        </a:p>
      </dgm:t>
    </dgm:pt>
    <dgm:pt modelId="{EA05EC96-1744-4A93-8F5D-A810F93DA524}" type="sibTrans" cxnId="{EAAD7DB7-2891-40A3-A8C0-AE269550F5D6}">
      <dgm:prSet/>
      <dgm:spPr/>
      <dgm:t>
        <a:bodyPr/>
        <a:lstStyle/>
        <a:p>
          <a:endParaRPr lang="en-AU"/>
        </a:p>
      </dgm:t>
    </dgm:pt>
    <dgm:pt modelId="{4116C107-9212-47EB-B5D4-9BA831E15ACE}">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7" action="ppaction://hlinksldjump"/>
            </a:rPr>
            <a:t>Why is it Used</a:t>
          </a:r>
          <a:endParaRPr lang="en-AU" sz="1400" b="1" dirty="0"/>
        </a:p>
      </dgm:t>
    </dgm:pt>
    <dgm:pt modelId="{4AF50D31-966D-41C9-8FA1-483FC34D4B30}" type="parTrans" cxnId="{DCC24D5B-9E29-463F-A31D-E02FB7F77DFB}">
      <dgm:prSet/>
      <dgm:spPr/>
      <dgm:t>
        <a:bodyPr/>
        <a:lstStyle/>
        <a:p>
          <a:endParaRPr lang="en-AU"/>
        </a:p>
      </dgm:t>
    </dgm:pt>
    <dgm:pt modelId="{CF7A043F-B09D-409F-9360-8F077D840500}" type="sibTrans" cxnId="{DCC24D5B-9E29-463F-A31D-E02FB7F77DFB}">
      <dgm:prSet/>
      <dgm:spPr/>
      <dgm:t>
        <a:bodyPr/>
        <a:lstStyle/>
        <a:p>
          <a:endParaRPr lang="en-AU"/>
        </a:p>
      </dgm:t>
    </dgm:pt>
    <dgm:pt modelId="{B3D7B955-8B87-4B4F-B792-40B810D9719E}">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8" action="ppaction://hlinksldjump"/>
            </a:rPr>
            <a:t>Advantages and disadvantages of Motion Capture</a:t>
          </a:r>
          <a:endParaRPr lang="en-AU" sz="1400" b="1" dirty="0"/>
        </a:p>
      </dgm:t>
    </dgm:pt>
    <dgm:pt modelId="{29A5C73A-0E78-49D0-A99A-6799B03E3B42}" type="parTrans" cxnId="{4A01A509-FD8A-419F-9A73-6BC0C0CCF5A6}">
      <dgm:prSet/>
      <dgm:spPr/>
      <dgm:t>
        <a:bodyPr/>
        <a:lstStyle/>
        <a:p>
          <a:endParaRPr lang="en-AU"/>
        </a:p>
      </dgm:t>
    </dgm:pt>
    <dgm:pt modelId="{739151D5-C33F-419E-9388-3B2524CE9A4E}" type="sibTrans" cxnId="{4A01A509-FD8A-419F-9A73-6BC0C0CCF5A6}">
      <dgm:prSet/>
      <dgm:spPr/>
      <dgm:t>
        <a:bodyPr/>
        <a:lstStyle/>
        <a:p>
          <a:endParaRPr lang="en-AU"/>
        </a:p>
      </dgm:t>
    </dgm:pt>
    <dgm:pt modelId="{83B11445-1EC1-4704-BF83-C45193523C89}">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9" action="ppaction://hlinksldjump"/>
            </a:rPr>
            <a:t>Social Implications</a:t>
          </a:r>
          <a:endParaRPr lang="en-AU" sz="1400" b="1" dirty="0"/>
        </a:p>
      </dgm:t>
    </dgm:pt>
    <dgm:pt modelId="{FFAB36A5-5BF5-484B-85AA-3B85B28F226E}" type="parTrans" cxnId="{51CF4E13-93BA-4719-90BA-CD52B0EE2C40}">
      <dgm:prSet/>
      <dgm:spPr/>
      <dgm:t>
        <a:bodyPr/>
        <a:lstStyle/>
        <a:p>
          <a:endParaRPr lang="en-AU"/>
        </a:p>
      </dgm:t>
    </dgm:pt>
    <dgm:pt modelId="{5D172C7D-B2D8-43E5-B01F-E3A1D4499D8D}" type="sibTrans" cxnId="{51CF4E13-93BA-4719-90BA-CD52B0EE2C40}">
      <dgm:prSet/>
      <dgm:spPr/>
      <dgm:t>
        <a:bodyPr/>
        <a:lstStyle/>
        <a:p>
          <a:endParaRPr lang="en-AU"/>
        </a:p>
      </dgm:t>
    </dgm:pt>
    <dgm:pt modelId="{C141D2F4-8D1A-4C7D-A282-11154BD7132F}">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10" action="ppaction://hlinksldjump"/>
            </a:rPr>
            <a:t>Ethical Positions</a:t>
          </a:r>
          <a:endParaRPr lang="en-AU" sz="1400" b="1" dirty="0"/>
        </a:p>
      </dgm:t>
    </dgm:pt>
    <dgm:pt modelId="{794EFD94-6177-4980-92B3-2AD83FA942F7}" type="parTrans" cxnId="{D8E7152A-B463-41A3-BCDF-9CA05BE200D4}">
      <dgm:prSet/>
      <dgm:spPr/>
      <dgm:t>
        <a:bodyPr/>
        <a:lstStyle/>
        <a:p>
          <a:endParaRPr lang="en-AU"/>
        </a:p>
      </dgm:t>
    </dgm:pt>
    <dgm:pt modelId="{17F9987C-A61F-46BC-96C6-563916D6F456}" type="sibTrans" cxnId="{D8E7152A-B463-41A3-BCDF-9CA05BE200D4}">
      <dgm:prSet/>
      <dgm:spPr/>
      <dgm:t>
        <a:bodyPr/>
        <a:lstStyle/>
        <a:p>
          <a:endParaRPr lang="en-AU"/>
        </a:p>
      </dgm:t>
    </dgm:pt>
    <dgm:pt modelId="{73863A50-A313-4A90-95B5-2EC475A523EC}">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11" action="ppaction://hlinksldjump"/>
            </a:rPr>
            <a:t>Cultural Values</a:t>
          </a:r>
          <a:endParaRPr lang="en-AU" sz="1400" b="1" dirty="0"/>
        </a:p>
      </dgm:t>
    </dgm:pt>
    <dgm:pt modelId="{057703F0-5E04-4A5B-8E90-F28095A82B1D}" type="parTrans" cxnId="{8B5153B3-AEBF-4B05-BCC0-2F3B56912276}">
      <dgm:prSet/>
      <dgm:spPr/>
      <dgm:t>
        <a:bodyPr/>
        <a:lstStyle/>
        <a:p>
          <a:endParaRPr lang="en-AU"/>
        </a:p>
      </dgm:t>
    </dgm:pt>
    <dgm:pt modelId="{9E8D5714-342F-455A-A856-E5AB44F8C640}" type="sibTrans" cxnId="{8B5153B3-AEBF-4B05-BCC0-2F3B56912276}">
      <dgm:prSet/>
      <dgm:spPr/>
      <dgm:t>
        <a:bodyPr/>
        <a:lstStyle/>
        <a:p>
          <a:endParaRPr lang="en-AU"/>
        </a:p>
      </dgm:t>
    </dgm:pt>
    <dgm:pt modelId="{89E55EB7-CBD7-4968-A8A3-44F339A0B50F}">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12" action="ppaction://hlinksldjump"/>
            </a:rPr>
            <a:t>Political Values</a:t>
          </a:r>
          <a:endParaRPr lang="en-AU" sz="1400" b="1" dirty="0"/>
        </a:p>
      </dgm:t>
    </dgm:pt>
    <dgm:pt modelId="{23E947A6-9F01-4B9C-BDC5-420BFF697D58}" type="parTrans" cxnId="{EC7BD310-9BFA-4DD9-96B3-8E2969513B6D}">
      <dgm:prSet/>
      <dgm:spPr/>
      <dgm:t>
        <a:bodyPr/>
        <a:lstStyle/>
        <a:p>
          <a:endParaRPr lang="en-AU"/>
        </a:p>
      </dgm:t>
    </dgm:pt>
    <dgm:pt modelId="{5BFDE014-AB13-4C88-A1D0-D0D85D2AC4C7}" type="sibTrans" cxnId="{EC7BD310-9BFA-4DD9-96B3-8E2969513B6D}">
      <dgm:prSet/>
      <dgm:spPr/>
      <dgm:t>
        <a:bodyPr/>
        <a:lstStyle/>
        <a:p>
          <a:endParaRPr lang="en-AU"/>
        </a:p>
      </dgm:t>
    </dgm:pt>
    <dgm:pt modelId="{2D06B2B3-11BB-48D7-98B0-BC92A6187FED}">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t>Cover Page</a:t>
          </a:r>
          <a:endParaRPr lang="en-AU" sz="1400" b="1" dirty="0"/>
        </a:p>
      </dgm:t>
    </dgm:pt>
    <dgm:pt modelId="{A4A8B236-3CF4-4E37-B7A2-296185A4D76F}" type="parTrans" cxnId="{0EE31928-25EC-4561-9BAD-1611459E6A2D}">
      <dgm:prSet/>
      <dgm:spPr/>
      <dgm:t>
        <a:bodyPr/>
        <a:lstStyle/>
        <a:p>
          <a:endParaRPr lang="en-AU"/>
        </a:p>
      </dgm:t>
    </dgm:pt>
    <dgm:pt modelId="{464E3114-B648-4488-ABE2-F1DA9193AAB5}" type="sibTrans" cxnId="{0EE31928-25EC-4561-9BAD-1611459E6A2D}">
      <dgm:prSet/>
      <dgm:spPr/>
      <dgm:t>
        <a:bodyPr/>
        <a:lstStyle/>
        <a:p>
          <a:endParaRPr lang="en-AU"/>
        </a:p>
      </dgm:t>
    </dgm:pt>
    <dgm:pt modelId="{8F51B8FA-6E7D-4BC7-A754-11DE25A025DE}">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t>Table of Contents</a:t>
          </a:r>
          <a:endParaRPr lang="en-AU" sz="1400" b="1" dirty="0"/>
        </a:p>
      </dgm:t>
    </dgm:pt>
    <dgm:pt modelId="{B728211D-DE16-497F-863B-6319DF793DA6}" type="parTrans" cxnId="{6BB5EAC1-EA27-4465-BA91-0A88E7591917}">
      <dgm:prSet/>
      <dgm:spPr/>
      <dgm:t>
        <a:bodyPr/>
        <a:lstStyle/>
        <a:p>
          <a:endParaRPr lang="en-AU"/>
        </a:p>
      </dgm:t>
    </dgm:pt>
    <dgm:pt modelId="{E9CCBD25-C5B8-4304-9206-04ADC71DEFBD}" type="sibTrans" cxnId="{6BB5EAC1-EA27-4465-BA91-0A88E7591917}">
      <dgm:prSet/>
      <dgm:spPr/>
      <dgm:t>
        <a:bodyPr/>
        <a:lstStyle/>
        <a:p>
          <a:endParaRPr lang="en-AU"/>
        </a:p>
      </dgm:t>
    </dgm:pt>
    <dgm:pt modelId="{995C24C4-CEC2-489E-9DED-FE441C8B3788}">
      <dgm:prSet custT="1"/>
      <dgm:spPr>
        <a:scene3d>
          <a:camera prst="orthographicFront"/>
          <a:lightRig rig="threePt" dir="t">
            <a:rot lat="0" lon="0" rev="7500000"/>
          </a:lightRig>
        </a:scene3d>
        <a:sp3d z="152400" extrusionH="63500" prstMaterial="dkEdge">
          <a:bevelT w="135400" h="16350"/>
          <a:bevelB prst="angle"/>
          <a:contourClr>
            <a:schemeClr val="bg1"/>
          </a:contourClr>
        </a:sp3d>
      </dgm:spPr>
      <dgm:t>
        <a:bodyPr/>
        <a:lstStyle/>
        <a:p>
          <a:pPr rtl="0"/>
          <a:r>
            <a:rPr lang="en-AU" sz="1400" b="1" dirty="0" smtClean="0">
              <a:hlinkClick xmlns:r="http://schemas.openxmlformats.org/officeDocument/2006/relationships" r:id="rId13" action="ppaction://hlinksldjump"/>
            </a:rPr>
            <a:t>Help Page</a:t>
          </a:r>
          <a:endParaRPr lang="en-AU" sz="1400" b="1" dirty="0"/>
        </a:p>
      </dgm:t>
    </dgm:pt>
    <dgm:pt modelId="{28C55F39-C639-4150-ABEF-49907F6C26EF}" type="parTrans" cxnId="{DEFD21EE-5F43-4914-92C2-F8867677D550}">
      <dgm:prSet/>
      <dgm:spPr/>
      <dgm:t>
        <a:bodyPr/>
        <a:lstStyle/>
        <a:p>
          <a:endParaRPr lang="en-AU"/>
        </a:p>
      </dgm:t>
    </dgm:pt>
    <dgm:pt modelId="{2B838164-C567-41DA-AA9C-BE03A6B9743A}" type="sibTrans" cxnId="{DEFD21EE-5F43-4914-92C2-F8867677D550}">
      <dgm:prSet/>
      <dgm:spPr/>
      <dgm:t>
        <a:bodyPr/>
        <a:lstStyle/>
        <a:p>
          <a:endParaRPr lang="en-AU"/>
        </a:p>
      </dgm:t>
    </dgm:pt>
    <dgm:pt modelId="{67DF95E5-5278-476A-A15D-F46CB74AD143}" type="pres">
      <dgm:prSet presAssocID="{5738EE13-9824-4703-82DF-6A4CD3B3FB2E}" presName="compositeShape" presStyleCnt="0">
        <dgm:presLayoutVars>
          <dgm:dir/>
          <dgm:resizeHandles/>
        </dgm:presLayoutVars>
      </dgm:prSet>
      <dgm:spPr/>
      <dgm:t>
        <a:bodyPr/>
        <a:lstStyle/>
        <a:p>
          <a:endParaRPr lang="en-AU"/>
        </a:p>
      </dgm:t>
    </dgm:pt>
    <dgm:pt modelId="{D7EFA9C7-A547-4267-BE05-14AC422FC634}" type="pres">
      <dgm:prSet presAssocID="{5738EE13-9824-4703-82DF-6A4CD3B3FB2E}" presName="pyramid" presStyleLbl="node1" presStyleIdx="0" presStyleCnt="1"/>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scene3d>
          <a:camera prst="orthographicFront"/>
          <a:lightRig rig="freezing" dir="t"/>
        </a:scene3d>
        <a:sp3d prstMaterial="matte">
          <a:bevelT w="127000" h="25400" prst="relaxedInset"/>
          <a:bevelB prst="angle"/>
        </a:sp3d>
      </dgm:spPr>
      <dgm:t>
        <a:bodyPr/>
        <a:lstStyle/>
        <a:p>
          <a:endParaRPr lang="en-AU"/>
        </a:p>
      </dgm:t>
    </dgm:pt>
    <dgm:pt modelId="{839AF4E5-48AE-41A4-8BA7-605B4CBADA18}" type="pres">
      <dgm:prSet presAssocID="{5738EE13-9824-4703-82DF-6A4CD3B3FB2E}" presName="theList" presStyleCnt="0"/>
      <dgm:spPr/>
      <dgm:t>
        <a:bodyPr/>
        <a:lstStyle/>
        <a:p>
          <a:endParaRPr lang="en-AU"/>
        </a:p>
      </dgm:t>
    </dgm:pt>
    <dgm:pt modelId="{57973CF4-1E35-4D55-AEF3-9E2357A93017}" type="pres">
      <dgm:prSet presAssocID="{2D06B2B3-11BB-48D7-98B0-BC92A6187FED}" presName="aNode" presStyleLbl="fgAcc1" presStyleIdx="0" presStyleCnt="15">
        <dgm:presLayoutVars>
          <dgm:bulletEnabled val="1"/>
        </dgm:presLayoutVars>
      </dgm:prSet>
      <dgm:spPr/>
      <dgm:t>
        <a:bodyPr/>
        <a:lstStyle/>
        <a:p>
          <a:endParaRPr lang="en-AU"/>
        </a:p>
      </dgm:t>
    </dgm:pt>
    <dgm:pt modelId="{067C55F2-C19E-4247-B505-938A42979D5C}" type="pres">
      <dgm:prSet presAssocID="{2D06B2B3-11BB-48D7-98B0-BC92A6187FED}" presName="aSpace" presStyleCnt="0"/>
      <dgm:spPr/>
    </dgm:pt>
    <dgm:pt modelId="{CB811588-2487-449E-B295-0748F7D29F73}" type="pres">
      <dgm:prSet presAssocID="{8F51B8FA-6E7D-4BC7-A754-11DE25A025DE}" presName="aNode" presStyleLbl="fgAcc1" presStyleIdx="1" presStyleCnt="15">
        <dgm:presLayoutVars>
          <dgm:bulletEnabled val="1"/>
        </dgm:presLayoutVars>
      </dgm:prSet>
      <dgm:spPr/>
      <dgm:t>
        <a:bodyPr/>
        <a:lstStyle/>
        <a:p>
          <a:endParaRPr lang="en-AU"/>
        </a:p>
      </dgm:t>
    </dgm:pt>
    <dgm:pt modelId="{600574B6-7FDD-467E-91E7-EB85F9E23BC8}" type="pres">
      <dgm:prSet presAssocID="{8F51B8FA-6E7D-4BC7-A754-11DE25A025DE}" presName="aSpace" presStyleCnt="0"/>
      <dgm:spPr/>
    </dgm:pt>
    <dgm:pt modelId="{E57D23C6-5D6C-4863-9FD1-64627CA1CDA2}" type="pres">
      <dgm:prSet presAssocID="{995C24C4-CEC2-489E-9DED-FE441C8B3788}" presName="aNode" presStyleLbl="fgAcc1" presStyleIdx="2" presStyleCnt="15">
        <dgm:presLayoutVars>
          <dgm:bulletEnabled val="1"/>
        </dgm:presLayoutVars>
      </dgm:prSet>
      <dgm:spPr/>
      <dgm:t>
        <a:bodyPr/>
        <a:lstStyle/>
        <a:p>
          <a:endParaRPr lang="en-AU"/>
        </a:p>
      </dgm:t>
    </dgm:pt>
    <dgm:pt modelId="{0AE9E341-657C-4B48-ADBF-A5792FAAE9AD}" type="pres">
      <dgm:prSet presAssocID="{995C24C4-CEC2-489E-9DED-FE441C8B3788}" presName="aSpace" presStyleCnt="0"/>
      <dgm:spPr/>
    </dgm:pt>
    <dgm:pt modelId="{03C443F7-E2FD-4CCB-9F25-4C3968D3EE60}" type="pres">
      <dgm:prSet presAssocID="{320F3778-6981-45C2-AF50-24AA29B7DE3B}" presName="aNode" presStyleLbl="fgAcc1" presStyleIdx="3" presStyleCnt="15">
        <dgm:presLayoutVars>
          <dgm:bulletEnabled val="1"/>
        </dgm:presLayoutVars>
      </dgm:prSet>
      <dgm:spPr/>
      <dgm:t>
        <a:bodyPr/>
        <a:lstStyle/>
        <a:p>
          <a:endParaRPr lang="en-AU"/>
        </a:p>
      </dgm:t>
    </dgm:pt>
    <dgm:pt modelId="{1559BC14-330B-42BE-974D-CBBC3BB5408F}" type="pres">
      <dgm:prSet presAssocID="{320F3778-6981-45C2-AF50-24AA29B7DE3B}" presName="aSpace" presStyleCnt="0"/>
      <dgm:spPr/>
      <dgm:t>
        <a:bodyPr/>
        <a:lstStyle/>
        <a:p>
          <a:endParaRPr lang="en-AU"/>
        </a:p>
      </dgm:t>
    </dgm:pt>
    <dgm:pt modelId="{CA85E2D1-B061-428C-9163-9B698602652C}" type="pres">
      <dgm:prSet presAssocID="{6D863CE9-D270-4F70-A5CF-CD8437BC8E65}" presName="aNode" presStyleLbl="fgAcc1" presStyleIdx="4" presStyleCnt="15">
        <dgm:presLayoutVars>
          <dgm:bulletEnabled val="1"/>
        </dgm:presLayoutVars>
      </dgm:prSet>
      <dgm:spPr/>
      <dgm:t>
        <a:bodyPr/>
        <a:lstStyle/>
        <a:p>
          <a:endParaRPr lang="en-AU"/>
        </a:p>
      </dgm:t>
    </dgm:pt>
    <dgm:pt modelId="{FBF392EF-A5AF-4804-A7D8-2EB88771647F}" type="pres">
      <dgm:prSet presAssocID="{6D863CE9-D270-4F70-A5CF-CD8437BC8E65}" presName="aSpace" presStyleCnt="0"/>
      <dgm:spPr/>
      <dgm:t>
        <a:bodyPr/>
        <a:lstStyle/>
        <a:p>
          <a:endParaRPr lang="en-AU"/>
        </a:p>
      </dgm:t>
    </dgm:pt>
    <dgm:pt modelId="{3ACF39B7-63DE-40B7-914E-DC6048F7E413}" type="pres">
      <dgm:prSet presAssocID="{61D4F381-C582-4CA5-A8CC-47BF791BCAF9}" presName="aNode" presStyleLbl="fgAcc1" presStyleIdx="5" presStyleCnt="15">
        <dgm:presLayoutVars>
          <dgm:bulletEnabled val="1"/>
        </dgm:presLayoutVars>
      </dgm:prSet>
      <dgm:spPr/>
      <dgm:t>
        <a:bodyPr/>
        <a:lstStyle/>
        <a:p>
          <a:endParaRPr lang="en-AU"/>
        </a:p>
      </dgm:t>
    </dgm:pt>
    <dgm:pt modelId="{FF9C5893-1C6B-4DFD-9059-3B0CDF63D187}" type="pres">
      <dgm:prSet presAssocID="{61D4F381-C582-4CA5-A8CC-47BF791BCAF9}" presName="aSpace" presStyleCnt="0"/>
      <dgm:spPr/>
      <dgm:t>
        <a:bodyPr/>
        <a:lstStyle/>
        <a:p>
          <a:endParaRPr lang="en-AU"/>
        </a:p>
      </dgm:t>
    </dgm:pt>
    <dgm:pt modelId="{A658638E-3F53-4A6B-AEB9-FDD601365B89}" type="pres">
      <dgm:prSet presAssocID="{01C02ED6-F754-40E7-86F9-1F4D0579E484}" presName="aNode" presStyleLbl="fgAcc1" presStyleIdx="6" presStyleCnt="15">
        <dgm:presLayoutVars>
          <dgm:bulletEnabled val="1"/>
        </dgm:presLayoutVars>
      </dgm:prSet>
      <dgm:spPr/>
      <dgm:t>
        <a:bodyPr/>
        <a:lstStyle/>
        <a:p>
          <a:endParaRPr lang="en-AU"/>
        </a:p>
      </dgm:t>
    </dgm:pt>
    <dgm:pt modelId="{2123DBEE-D3B9-4F40-A744-B38D77436B52}" type="pres">
      <dgm:prSet presAssocID="{01C02ED6-F754-40E7-86F9-1F4D0579E484}" presName="aSpace" presStyleCnt="0"/>
      <dgm:spPr/>
      <dgm:t>
        <a:bodyPr/>
        <a:lstStyle/>
        <a:p>
          <a:endParaRPr lang="en-AU"/>
        </a:p>
      </dgm:t>
    </dgm:pt>
    <dgm:pt modelId="{0E2E8E69-C2A0-4CDE-B3E8-2231611CD81A}" type="pres">
      <dgm:prSet presAssocID="{A0D269A6-53D4-4FBF-BC89-1154CCA9FF98}" presName="aNode" presStyleLbl="fgAcc1" presStyleIdx="7" presStyleCnt="15">
        <dgm:presLayoutVars>
          <dgm:bulletEnabled val="1"/>
        </dgm:presLayoutVars>
      </dgm:prSet>
      <dgm:spPr/>
      <dgm:t>
        <a:bodyPr/>
        <a:lstStyle/>
        <a:p>
          <a:endParaRPr lang="en-AU"/>
        </a:p>
      </dgm:t>
    </dgm:pt>
    <dgm:pt modelId="{A71463BE-FAC0-44A5-AFC3-AA916DE95645}" type="pres">
      <dgm:prSet presAssocID="{A0D269A6-53D4-4FBF-BC89-1154CCA9FF98}" presName="aSpace" presStyleCnt="0"/>
      <dgm:spPr/>
      <dgm:t>
        <a:bodyPr/>
        <a:lstStyle/>
        <a:p>
          <a:endParaRPr lang="en-AU"/>
        </a:p>
      </dgm:t>
    </dgm:pt>
    <dgm:pt modelId="{2C319D6A-A5C0-4E46-965D-B77681E00DE4}" type="pres">
      <dgm:prSet presAssocID="{4116C107-9212-47EB-B5D4-9BA831E15ACE}" presName="aNode" presStyleLbl="fgAcc1" presStyleIdx="8" presStyleCnt="15">
        <dgm:presLayoutVars>
          <dgm:bulletEnabled val="1"/>
        </dgm:presLayoutVars>
      </dgm:prSet>
      <dgm:spPr/>
      <dgm:t>
        <a:bodyPr/>
        <a:lstStyle/>
        <a:p>
          <a:endParaRPr lang="en-AU"/>
        </a:p>
      </dgm:t>
    </dgm:pt>
    <dgm:pt modelId="{DF776717-12AF-4F83-BE60-1F63F792CFB4}" type="pres">
      <dgm:prSet presAssocID="{4116C107-9212-47EB-B5D4-9BA831E15ACE}" presName="aSpace" presStyleCnt="0"/>
      <dgm:spPr/>
      <dgm:t>
        <a:bodyPr/>
        <a:lstStyle/>
        <a:p>
          <a:endParaRPr lang="en-AU"/>
        </a:p>
      </dgm:t>
    </dgm:pt>
    <dgm:pt modelId="{F6D00201-F759-425F-B28D-A0FBCAC88D84}" type="pres">
      <dgm:prSet presAssocID="{B3D7B955-8B87-4B4F-B792-40B810D9719E}" presName="aNode" presStyleLbl="fgAcc1" presStyleIdx="9" presStyleCnt="15" custScaleY="159381" custLinFactNeighborX="138" custLinFactNeighborY="-7392">
        <dgm:presLayoutVars>
          <dgm:bulletEnabled val="1"/>
        </dgm:presLayoutVars>
      </dgm:prSet>
      <dgm:spPr/>
      <dgm:t>
        <a:bodyPr/>
        <a:lstStyle/>
        <a:p>
          <a:endParaRPr lang="en-AU"/>
        </a:p>
      </dgm:t>
    </dgm:pt>
    <dgm:pt modelId="{13F2AB72-F6A6-47D2-9522-F68F55A681A9}" type="pres">
      <dgm:prSet presAssocID="{B3D7B955-8B87-4B4F-B792-40B810D9719E}" presName="aSpace" presStyleCnt="0"/>
      <dgm:spPr/>
      <dgm:t>
        <a:bodyPr/>
        <a:lstStyle/>
        <a:p>
          <a:endParaRPr lang="en-AU"/>
        </a:p>
      </dgm:t>
    </dgm:pt>
    <dgm:pt modelId="{E377944D-0CE5-4994-95B0-4C56822D8780}" type="pres">
      <dgm:prSet presAssocID="{83B11445-1EC1-4704-BF83-C45193523C89}" presName="aNode" presStyleLbl="fgAcc1" presStyleIdx="10" presStyleCnt="15" custLinFactNeighborX="138" custLinFactNeighborY="-60653">
        <dgm:presLayoutVars>
          <dgm:bulletEnabled val="1"/>
        </dgm:presLayoutVars>
      </dgm:prSet>
      <dgm:spPr/>
      <dgm:t>
        <a:bodyPr/>
        <a:lstStyle/>
        <a:p>
          <a:endParaRPr lang="en-AU"/>
        </a:p>
      </dgm:t>
    </dgm:pt>
    <dgm:pt modelId="{61C9FB97-5212-4B96-B29F-8F6EA97022AB}" type="pres">
      <dgm:prSet presAssocID="{83B11445-1EC1-4704-BF83-C45193523C89}" presName="aSpace" presStyleCnt="0"/>
      <dgm:spPr/>
      <dgm:t>
        <a:bodyPr/>
        <a:lstStyle/>
        <a:p>
          <a:endParaRPr lang="en-AU"/>
        </a:p>
      </dgm:t>
    </dgm:pt>
    <dgm:pt modelId="{B7CE4CD6-F59D-4897-9679-A83D2F0ECAF8}" type="pres">
      <dgm:prSet presAssocID="{C141D2F4-8D1A-4C7D-A282-11154BD7132F}" presName="aNode" presStyleLbl="fgAcc1" presStyleIdx="11" presStyleCnt="15" custLinFactY="-1458" custLinFactNeighborX="138" custLinFactNeighborY="-100000">
        <dgm:presLayoutVars>
          <dgm:bulletEnabled val="1"/>
        </dgm:presLayoutVars>
      </dgm:prSet>
      <dgm:spPr/>
      <dgm:t>
        <a:bodyPr/>
        <a:lstStyle/>
        <a:p>
          <a:endParaRPr lang="en-AU"/>
        </a:p>
      </dgm:t>
    </dgm:pt>
    <dgm:pt modelId="{9F8A3E1F-0C9F-4DE7-B318-A692E159EF23}" type="pres">
      <dgm:prSet presAssocID="{C141D2F4-8D1A-4C7D-A282-11154BD7132F}" presName="aSpace" presStyleCnt="0"/>
      <dgm:spPr/>
      <dgm:t>
        <a:bodyPr/>
        <a:lstStyle/>
        <a:p>
          <a:endParaRPr lang="en-AU"/>
        </a:p>
      </dgm:t>
    </dgm:pt>
    <dgm:pt modelId="{8107C95C-5BF4-42A8-B61A-7A516DE2A6D1}" type="pres">
      <dgm:prSet presAssocID="{73863A50-A313-4A90-95B5-2EC475A523EC}" presName="aNode" presStyleLbl="fgAcc1" presStyleIdx="12" presStyleCnt="15" custLinFactY="-7834" custLinFactNeighborX="138" custLinFactNeighborY="-100000">
        <dgm:presLayoutVars>
          <dgm:bulletEnabled val="1"/>
        </dgm:presLayoutVars>
      </dgm:prSet>
      <dgm:spPr/>
      <dgm:t>
        <a:bodyPr/>
        <a:lstStyle/>
        <a:p>
          <a:endParaRPr lang="en-AU"/>
        </a:p>
      </dgm:t>
    </dgm:pt>
    <dgm:pt modelId="{C67FCF5D-43F5-4E3B-BF44-882CE9AF7F42}" type="pres">
      <dgm:prSet presAssocID="{73863A50-A313-4A90-95B5-2EC475A523EC}" presName="aSpace" presStyleCnt="0"/>
      <dgm:spPr/>
      <dgm:t>
        <a:bodyPr/>
        <a:lstStyle/>
        <a:p>
          <a:endParaRPr lang="en-AU"/>
        </a:p>
      </dgm:t>
    </dgm:pt>
    <dgm:pt modelId="{B2D9AB2F-D114-4C46-BB9A-74228D0310FA}" type="pres">
      <dgm:prSet presAssocID="{89E55EB7-CBD7-4968-A8A3-44F339A0B50F}" presName="aNode" presStyleLbl="fgAcc1" presStyleIdx="13" presStyleCnt="15" custLinFactY="-34616" custLinFactNeighborX="0" custLinFactNeighborY="-100000">
        <dgm:presLayoutVars>
          <dgm:bulletEnabled val="1"/>
        </dgm:presLayoutVars>
      </dgm:prSet>
      <dgm:spPr/>
      <dgm:t>
        <a:bodyPr/>
        <a:lstStyle/>
        <a:p>
          <a:endParaRPr lang="en-AU"/>
        </a:p>
      </dgm:t>
    </dgm:pt>
    <dgm:pt modelId="{97E75583-EDBC-4B7B-A625-D6ABC278B71E}" type="pres">
      <dgm:prSet presAssocID="{89E55EB7-CBD7-4968-A8A3-44F339A0B50F}" presName="aSpace" presStyleCnt="0"/>
      <dgm:spPr/>
      <dgm:t>
        <a:bodyPr/>
        <a:lstStyle/>
        <a:p>
          <a:endParaRPr lang="en-AU"/>
        </a:p>
      </dgm:t>
    </dgm:pt>
    <dgm:pt modelId="{17239CB8-CF92-41EE-8F69-8D4318C19F5A}" type="pres">
      <dgm:prSet presAssocID="{5F3D7B8C-768A-4C86-8433-58B0776F8922}" presName="aNode" presStyleLbl="fgAcc1" presStyleIdx="14" presStyleCnt="15" custLinFactY="-47367" custLinFactNeighborX="0" custLinFactNeighborY="-100000">
        <dgm:presLayoutVars>
          <dgm:bulletEnabled val="1"/>
        </dgm:presLayoutVars>
      </dgm:prSet>
      <dgm:spPr/>
      <dgm:t>
        <a:bodyPr/>
        <a:lstStyle/>
        <a:p>
          <a:endParaRPr lang="en-AU"/>
        </a:p>
      </dgm:t>
    </dgm:pt>
    <dgm:pt modelId="{CC64237D-7FB6-4380-B273-E90FBCFB2C5E}" type="pres">
      <dgm:prSet presAssocID="{5F3D7B8C-768A-4C86-8433-58B0776F8922}" presName="aSpace" presStyleCnt="0"/>
      <dgm:spPr/>
      <dgm:t>
        <a:bodyPr/>
        <a:lstStyle/>
        <a:p>
          <a:endParaRPr lang="en-AU"/>
        </a:p>
      </dgm:t>
    </dgm:pt>
  </dgm:ptLst>
  <dgm:cxnLst>
    <dgm:cxn modelId="{EC7BD310-9BFA-4DD9-96B3-8E2969513B6D}" srcId="{5738EE13-9824-4703-82DF-6A4CD3B3FB2E}" destId="{89E55EB7-CBD7-4968-A8A3-44F339A0B50F}" srcOrd="13" destOrd="0" parTransId="{23E947A6-9F01-4B9C-BDC5-420BFF697D58}" sibTransId="{5BFDE014-AB13-4C88-A1D0-D0D85D2AC4C7}"/>
    <dgm:cxn modelId="{A44051A1-68E8-427D-8E52-B683F16C61DD}" srcId="{5738EE13-9824-4703-82DF-6A4CD3B3FB2E}" destId="{61D4F381-C582-4CA5-A8CC-47BF791BCAF9}" srcOrd="5" destOrd="0" parTransId="{B1299D07-8B0B-44C0-BAE5-D42FB0D5F7BE}" sibTransId="{FAD76E12-5742-4CAA-A05B-2EF26CE134C8}"/>
    <dgm:cxn modelId="{76B05E13-9CA1-4749-8593-CEA0FEA6B7AC}" type="presOf" srcId="{73863A50-A313-4A90-95B5-2EC475A523EC}" destId="{8107C95C-5BF4-42A8-B61A-7A516DE2A6D1}" srcOrd="0" destOrd="0" presId="urn:microsoft.com/office/officeart/2005/8/layout/pyramid2"/>
    <dgm:cxn modelId="{2529E51D-2981-4B65-813F-6E2FB51A796B}" type="presOf" srcId="{2D06B2B3-11BB-48D7-98B0-BC92A6187FED}" destId="{57973CF4-1E35-4D55-AEF3-9E2357A93017}" srcOrd="0" destOrd="0" presId="urn:microsoft.com/office/officeart/2005/8/layout/pyramid2"/>
    <dgm:cxn modelId="{EC65FF76-2C44-4308-B603-36CB2016D92E}" type="presOf" srcId="{5738EE13-9824-4703-82DF-6A4CD3B3FB2E}" destId="{67DF95E5-5278-476A-A15D-F46CB74AD143}" srcOrd="0" destOrd="0" presId="urn:microsoft.com/office/officeart/2005/8/layout/pyramid2"/>
    <dgm:cxn modelId="{25AED532-7580-4CF8-A9E1-BA9A938E9372}" type="presOf" srcId="{B3D7B955-8B87-4B4F-B792-40B810D9719E}" destId="{F6D00201-F759-425F-B28D-A0FBCAC88D84}" srcOrd="0" destOrd="0" presId="urn:microsoft.com/office/officeart/2005/8/layout/pyramid2"/>
    <dgm:cxn modelId="{9B14BD19-8E68-48B7-AD53-D71E90C81F0C}" type="presOf" srcId="{83B11445-1EC1-4704-BF83-C45193523C89}" destId="{E377944D-0CE5-4994-95B0-4C56822D8780}" srcOrd="0" destOrd="0" presId="urn:microsoft.com/office/officeart/2005/8/layout/pyramid2"/>
    <dgm:cxn modelId="{77EA29F4-5F0F-4AFC-B2A5-E14C9DE81F72}" type="presOf" srcId="{6D863CE9-D270-4F70-A5CF-CD8437BC8E65}" destId="{CA85E2D1-B061-428C-9163-9B698602652C}" srcOrd="0" destOrd="0" presId="urn:microsoft.com/office/officeart/2005/8/layout/pyramid2"/>
    <dgm:cxn modelId="{DEFD21EE-5F43-4914-92C2-F8867677D550}" srcId="{5738EE13-9824-4703-82DF-6A4CD3B3FB2E}" destId="{995C24C4-CEC2-489E-9DED-FE441C8B3788}" srcOrd="2" destOrd="0" parTransId="{28C55F39-C639-4150-ABEF-49907F6C26EF}" sibTransId="{2B838164-C567-41DA-AA9C-BE03A6B9743A}"/>
    <dgm:cxn modelId="{51CF4E13-93BA-4719-90BA-CD52B0EE2C40}" srcId="{5738EE13-9824-4703-82DF-6A4CD3B3FB2E}" destId="{83B11445-1EC1-4704-BF83-C45193523C89}" srcOrd="10" destOrd="0" parTransId="{FFAB36A5-5BF5-484B-85AA-3B85B28F226E}" sibTransId="{5D172C7D-B2D8-43E5-B01F-E3A1D4499D8D}"/>
    <dgm:cxn modelId="{039B9A0F-E7D7-433F-BA0A-D2A4C766EE30}" srcId="{5738EE13-9824-4703-82DF-6A4CD3B3FB2E}" destId="{6D863CE9-D270-4F70-A5CF-CD8437BC8E65}" srcOrd="4" destOrd="0" parTransId="{CDBBEF1B-4553-4483-A363-D7F8F0FD80BC}" sibTransId="{AC804404-C0C0-41AB-8239-EEDF75948DE6}"/>
    <dgm:cxn modelId="{6BB5EAC1-EA27-4465-BA91-0A88E7591917}" srcId="{5738EE13-9824-4703-82DF-6A4CD3B3FB2E}" destId="{8F51B8FA-6E7D-4BC7-A754-11DE25A025DE}" srcOrd="1" destOrd="0" parTransId="{B728211D-DE16-497F-863B-6319DF793DA6}" sibTransId="{E9CCBD25-C5B8-4304-9206-04ADC71DEFBD}"/>
    <dgm:cxn modelId="{D8E7152A-B463-41A3-BCDF-9CA05BE200D4}" srcId="{5738EE13-9824-4703-82DF-6A4CD3B3FB2E}" destId="{C141D2F4-8D1A-4C7D-A282-11154BD7132F}" srcOrd="11" destOrd="0" parTransId="{794EFD94-6177-4980-92B3-2AD83FA942F7}" sibTransId="{17F9987C-A61F-46BC-96C6-563916D6F456}"/>
    <dgm:cxn modelId="{BD26924E-97B8-4BE5-8ED8-42ECA137F857}" type="presOf" srcId="{01C02ED6-F754-40E7-86F9-1F4D0579E484}" destId="{A658638E-3F53-4A6B-AEB9-FDD601365B89}" srcOrd="0" destOrd="0" presId="urn:microsoft.com/office/officeart/2005/8/layout/pyramid2"/>
    <dgm:cxn modelId="{74786689-9786-4D60-919C-46A7ACD67977}" srcId="{5738EE13-9824-4703-82DF-6A4CD3B3FB2E}" destId="{320F3778-6981-45C2-AF50-24AA29B7DE3B}" srcOrd="3" destOrd="0" parTransId="{B7830AF3-8EBA-476F-BAE7-ED705FE05BAE}" sibTransId="{A32A1C55-240B-4759-AB5C-B2B396AC26A4}"/>
    <dgm:cxn modelId="{4A01A509-FD8A-419F-9A73-6BC0C0CCF5A6}" srcId="{5738EE13-9824-4703-82DF-6A4CD3B3FB2E}" destId="{B3D7B955-8B87-4B4F-B792-40B810D9719E}" srcOrd="9" destOrd="0" parTransId="{29A5C73A-0E78-49D0-A99A-6799B03E3B42}" sibTransId="{739151D5-C33F-419E-9388-3B2524CE9A4E}"/>
    <dgm:cxn modelId="{16AAA8C0-0096-4B88-91FC-F297FDAA5FBB}" srcId="{5738EE13-9824-4703-82DF-6A4CD3B3FB2E}" destId="{01C02ED6-F754-40E7-86F9-1F4D0579E484}" srcOrd="6" destOrd="0" parTransId="{7B5D9C51-07EA-492E-9045-DCF2A2F00FFC}" sibTransId="{00C06DE1-BEE0-4CF5-AA64-CD779F9C18AE}"/>
    <dgm:cxn modelId="{0ADEBCE4-5107-44B5-9D91-FBC121479A35}" type="presOf" srcId="{4116C107-9212-47EB-B5D4-9BA831E15ACE}" destId="{2C319D6A-A5C0-4E46-965D-B77681E00DE4}" srcOrd="0" destOrd="0" presId="urn:microsoft.com/office/officeart/2005/8/layout/pyramid2"/>
    <dgm:cxn modelId="{1D094E17-08BD-4FDF-8FDD-53F0536344CA}" type="presOf" srcId="{C141D2F4-8D1A-4C7D-A282-11154BD7132F}" destId="{B7CE4CD6-F59D-4897-9679-A83D2F0ECAF8}" srcOrd="0" destOrd="0" presId="urn:microsoft.com/office/officeart/2005/8/layout/pyramid2"/>
    <dgm:cxn modelId="{9D5864DE-CEEC-46E2-8BB3-21771C0A5EF0}" type="presOf" srcId="{61D4F381-C582-4CA5-A8CC-47BF791BCAF9}" destId="{3ACF39B7-63DE-40B7-914E-DC6048F7E413}" srcOrd="0" destOrd="0" presId="urn:microsoft.com/office/officeart/2005/8/layout/pyramid2"/>
    <dgm:cxn modelId="{33717B7C-DE9A-4157-936B-2081136CAC3D}" type="presOf" srcId="{995C24C4-CEC2-489E-9DED-FE441C8B3788}" destId="{E57D23C6-5D6C-4863-9FD1-64627CA1CDA2}" srcOrd="0" destOrd="0" presId="urn:microsoft.com/office/officeart/2005/8/layout/pyramid2"/>
    <dgm:cxn modelId="{BC26CA99-281B-46E1-B4D9-07758D6EE387}" type="presOf" srcId="{89E55EB7-CBD7-4968-A8A3-44F339A0B50F}" destId="{B2D9AB2F-D114-4C46-BB9A-74228D0310FA}" srcOrd="0" destOrd="0" presId="urn:microsoft.com/office/officeart/2005/8/layout/pyramid2"/>
    <dgm:cxn modelId="{62A5DE9D-5C0B-432F-99D9-C7360ED738F9}" type="presOf" srcId="{320F3778-6981-45C2-AF50-24AA29B7DE3B}" destId="{03C443F7-E2FD-4CCB-9F25-4C3968D3EE60}" srcOrd="0" destOrd="0" presId="urn:microsoft.com/office/officeart/2005/8/layout/pyramid2"/>
    <dgm:cxn modelId="{0EE31928-25EC-4561-9BAD-1611459E6A2D}" srcId="{5738EE13-9824-4703-82DF-6A4CD3B3FB2E}" destId="{2D06B2B3-11BB-48D7-98B0-BC92A6187FED}" srcOrd="0" destOrd="0" parTransId="{A4A8B236-3CF4-4E37-B7A2-296185A4D76F}" sibTransId="{464E3114-B648-4488-ABE2-F1DA9193AAB5}"/>
    <dgm:cxn modelId="{EAAD7DB7-2891-40A3-A8C0-AE269550F5D6}" srcId="{5738EE13-9824-4703-82DF-6A4CD3B3FB2E}" destId="{A0D269A6-53D4-4FBF-BC89-1154CCA9FF98}" srcOrd="7" destOrd="0" parTransId="{C8A204FD-33A8-4004-A93F-110959536904}" sibTransId="{EA05EC96-1744-4A93-8F5D-A810F93DA524}"/>
    <dgm:cxn modelId="{8B5153B3-AEBF-4B05-BCC0-2F3B56912276}" srcId="{5738EE13-9824-4703-82DF-6A4CD3B3FB2E}" destId="{73863A50-A313-4A90-95B5-2EC475A523EC}" srcOrd="12" destOrd="0" parTransId="{057703F0-5E04-4A5B-8E90-F28095A82B1D}" sibTransId="{9E8D5714-342F-455A-A856-E5AB44F8C640}"/>
    <dgm:cxn modelId="{6CBB0CF2-D35C-4F0E-8003-B6336D1BB561}" type="presOf" srcId="{8F51B8FA-6E7D-4BC7-A754-11DE25A025DE}" destId="{CB811588-2487-449E-B295-0748F7D29F73}" srcOrd="0" destOrd="0" presId="urn:microsoft.com/office/officeart/2005/8/layout/pyramid2"/>
    <dgm:cxn modelId="{90E85A84-F9D6-4414-B6E9-7F58B7B96A34}" type="presOf" srcId="{A0D269A6-53D4-4FBF-BC89-1154CCA9FF98}" destId="{0E2E8E69-C2A0-4CDE-B3E8-2231611CD81A}" srcOrd="0" destOrd="0" presId="urn:microsoft.com/office/officeart/2005/8/layout/pyramid2"/>
    <dgm:cxn modelId="{DCC24D5B-9E29-463F-A31D-E02FB7F77DFB}" srcId="{5738EE13-9824-4703-82DF-6A4CD3B3FB2E}" destId="{4116C107-9212-47EB-B5D4-9BA831E15ACE}" srcOrd="8" destOrd="0" parTransId="{4AF50D31-966D-41C9-8FA1-483FC34D4B30}" sibTransId="{CF7A043F-B09D-409F-9360-8F077D840500}"/>
    <dgm:cxn modelId="{E6240379-9958-496C-8C3E-C5F1123FADFF}" type="presOf" srcId="{5F3D7B8C-768A-4C86-8433-58B0776F8922}" destId="{17239CB8-CF92-41EE-8F69-8D4318C19F5A}" srcOrd="0" destOrd="0" presId="urn:microsoft.com/office/officeart/2005/8/layout/pyramid2"/>
    <dgm:cxn modelId="{29DDC890-4FE5-45EE-B0A2-AC3B65029E84}" srcId="{5738EE13-9824-4703-82DF-6A4CD3B3FB2E}" destId="{5F3D7B8C-768A-4C86-8433-58B0776F8922}" srcOrd="14" destOrd="0" parTransId="{F577743A-A80B-4748-94F3-03738CDE0BE5}" sibTransId="{42453ACC-3EDB-4162-9BFC-6ED0299018AE}"/>
    <dgm:cxn modelId="{7D8DCBD6-2277-4C8C-8257-4250EBFFE4E2}" type="presParOf" srcId="{67DF95E5-5278-476A-A15D-F46CB74AD143}" destId="{D7EFA9C7-A547-4267-BE05-14AC422FC634}" srcOrd="0" destOrd="0" presId="urn:microsoft.com/office/officeart/2005/8/layout/pyramid2"/>
    <dgm:cxn modelId="{F3857D60-64BA-4C9B-A4C4-89636207C8FC}" type="presParOf" srcId="{67DF95E5-5278-476A-A15D-F46CB74AD143}" destId="{839AF4E5-48AE-41A4-8BA7-605B4CBADA18}" srcOrd="1" destOrd="0" presId="urn:microsoft.com/office/officeart/2005/8/layout/pyramid2"/>
    <dgm:cxn modelId="{36BF82ED-EA13-45CA-B00D-6F7A259C76C7}" type="presParOf" srcId="{839AF4E5-48AE-41A4-8BA7-605B4CBADA18}" destId="{57973CF4-1E35-4D55-AEF3-9E2357A93017}" srcOrd="0" destOrd="0" presId="urn:microsoft.com/office/officeart/2005/8/layout/pyramid2"/>
    <dgm:cxn modelId="{2A57EF98-28CA-40C7-9D30-32081CA94FDD}" type="presParOf" srcId="{839AF4E5-48AE-41A4-8BA7-605B4CBADA18}" destId="{067C55F2-C19E-4247-B505-938A42979D5C}" srcOrd="1" destOrd="0" presId="urn:microsoft.com/office/officeart/2005/8/layout/pyramid2"/>
    <dgm:cxn modelId="{E7FFE0CA-6CD6-44DC-AA01-94E5B65BA83D}" type="presParOf" srcId="{839AF4E5-48AE-41A4-8BA7-605B4CBADA18}" destId="{CB811588-2487-449E-B295-0748F7D29F73}" srcOrd="2" destOrd="0" presId="urn:microsoft.com/office/officeart/2005/8/layout/pyramid2"/>
    <dgm:cxn modelId="{873AB579-32CE-498F-992A-13C29D2B59BE}" type="presParOf" srcId="{839AF4E5-48AE-41A4-8BA7-605B4CBADA18}" destId="{600574B6-7FDD-467E-91E7-EB85F9E23BC8}" srcOrd="3" destOrd="0" presId="urn:microsoft.com/office/officeart/2005/8/layout/pyramid2"/>
    <dgm:cxn modelId="{2987E0A9-EF8A-4FC9-8D9F-322606B59326}" type="presParOf" srcId="{839AF4E5-48AE-41A4-8BA7-605B4CBADA18}" destId="{E57D23C6-5D6C-4863-9FD1-64627CA1CDA2}" srcOrd="4" destOrd="0" presId="urn:microsoft.com/office/officeart/2005/8/layout/pyramid2"/>
    <dgm:cxn modelId="{4D8FD5A0-7EFC-4D37-8C6A-E5E987692278}" type="presParOf" srcId="{839AF4E5-48AE-41A4-8BA7-605B4CBADA18}" destId="{0AE9E341-657C-4B48-ADBF-A5792FAAE9AD}" srcOrd="5" destOrd="0" presId="urn:microsoft.com/office/officeart/2005/8/layout/pyramid2"/>
    <dgm:cxn modelId="{3F9ED914-089D-4C8C-A57E-C7C3577B940A}" type="presParOf" srcId="{839AF4E5-48AE-41A4-8BA7-605B4CBADA18}" destId="{03C443F7-E2FD-4CCB-9F25-4C3968D3EE60}" srcOrd="6" destOrd="0" presId="urn:microsoft.com/office/officeart/2005/8/layout/pyramid2"/>
    <dgm:cxn modelId="{C4ECD44A-9314-40A9-ABEC-6970C599E229}" type="presParOf" srcId="{839AF4E5-48AE-41A4-8BA7-605B4CBADA18}" destId="{1559BC14-330B-42BE-974D-CBBC3BB5408F}" srcOrd="7" destOrd="0" presId="urn:microsoft.com/office/officeart/2005/8/layout/pyramid2"/>
    <dgm:cxn modelId="{57D921A2-74E8-4869-BDE2-AAB7CE1728DE}" type="presParOf" srcId="{839AF4E5-48AE-41A4-8BA7-605B4CBADA18}" destId="{CA85E2D1-B061-428C-9163-9B698602652C}" srcOrd="8" destOrd="0" presId="urn:microsoft.com/office/officeart/2005/8/layout/pyramid2"/>
    <dgm:cxn modelId="{18494F70-4D60-4A95-A66D-EF73DDCF16A2}" type="presParOf" srcId="{839AF4E5-48AE-41A4-8BA7-605B4CBADA18}" destId="{FBF392EF-A5AF-4804-A7D8-2EB88771647F}" srcOrd="9" destOrd="0" presId="urn:microsoft.com/office/officeart/2005/8/layout/pyramid2"/>
    <dgm:cxn modelId="{6F11D046-0825-4E3E-B0C0-3DB234CDBFC6}" type="presParOf" srcId="{839AF4E5-48AE-41A4-8BA7-605B4CBADA18}" destId="{3ACF39B7-63DE-40B7-914E-DC6048F7E413}" srcOrd="10" destOrd="0" presId="urn:microsoft.com/office/officeart/2005/8/layout/pyramid2"/>
    <dgm:cxn modelId="{BC7149A9-207D-4EE7-BB9D-836990705D98}" type="presParOf" srcId="{839AF4E5-48AE-41A4-8BA7-605B4CBADA18}" destId="{FF9C5893-1C6B-4DFD-9059-3B0CDF63D187}" srcOrd="11" destOrd="0" presId="urn:microsoft.com/office/officeart/2005/8/layout/pyramid2"/>
    <dgm:cxn modelId="{2A8D65FD-8454-48EF-BBF3-5A7CCB3A66C9}" type="presParOf" srcId="{839AF4E5-48AE-41A4-8BA7-605B4CBADA18}" destId="{A658638E-3F53-4A6B-AEB9-FDD601365B89}" srcOrd="12" destOrd="0" presId="urn:microsoft.com/office/officeart/2005/8/layout/pyramid2"/>
    <dgm:cxn modelId="{BC4BCD10-E26F-4EA4-B5E9-1F259EDB175D}" type="presParOf" srcId="{839AF4E5-48AE-41A4-8BA7-605B4CBADA18}" destId="{2123DBEE-D3B9-4F40-A744-B38D77436B52}" srcOrd="13" destOrd="0" presId="urn:microsoft.com/office/officeart/2005/8/layout/pyramid2"/>
    <dgm:cxn modelId="{CD298B9F-2B4A-40BA-9AA7-AEA8CA712F5C}" type="presParOf" srcId="{839AF4E5-48AE-41A4-8BA7-605B4CBADA18}" destId="{0E2E8E69-C2A0-4CDE-B3E8-2231611CD81A}" srcOrd="14" destOrd="0" presId="urn:microsoft.com/office/officeart/2005/8/layout/pyramid2"/>
    <dgm:cxn modelId="{D6448F41-CF02-4A9E-A483-8E926BB466CB}" type="presParOf" srcId="{839AF4E5-48AE-41A4-8BA7-605B4CBADA18}" destId="{A71463BE-FAC0-44A5-AFC3-AA916DE95645}" srcOrd="15" destOrd="0" presId="urn:microsoft.com/office/officeart/2005/8/layout/pyramid2"/>
    <dgm:cxn modelId="{21DD4C0B-6CE3-4EAB-9172-C26F670BD3DE}" type="presParOf" srcId="{839AF4E5-48AE-41A4-8BA7-605B4CBADA18}" destId="{2C319D6A-A5C0-4E46-965D-B77681E00DE4}" srcOrd="16" destOrd="0" presId="urn:microsoft.com/office/officeart/2005/8/layout/pyramid2"/>
    <dgm:cxn modelId="{7D852FA9-E19D-4070-B55E-BEE1F3B3EDF4}" type="presParOf" srcId="{839AF4E5-48AE-41A4-8BA7-605B4CBADA18}" destId="{DF776717-12AF-4F83-BE60-1F63F792CFB4}" srcOrd="17" destOrd="0" presId="urn:microsoft.com/office/officeart/2005/8/layout/pyramid2"/>
    <dgm:cxn modelId="{F3D10B14-5D39-4BE1-84D0-048ADDAE9BF1}" type="presParOf" srcId="{839AF4E5-48AE-41A4-8BA7-605B4CBADA18}" destId="{F6D00201-F759-425F-B28D-A0FBCAC88D84}" srcOrd="18" destOrd="0" presId="urn:microsoft.com/office/officeart/2005/8/layout/pyramid2"/>
    <dgm:cxn modelId="{B3460F2F-FE3D-41E1-8797-A91BCA54673C}" type="presParOf" srcId="{839AF4E5-48AE-41A4-8BA7-605B4CBADA18}" destId="{13F2AB72-F6A6-47D2-9522-F68F55A681A9}" srcOrd="19" destOrd="0" presId="urn:microsoft.com/office/officeart/2005/8/layout/pyramid2"/>
    <dgm:cxn modelId="{1140C225-C45A-4429-BFB8-B79E2C2F22E4}" type="presParOf" srcId="{839AF4E5-48AE-41A4-8BA7-605B4CBADA18}" destId="{E377944D-0CE5-4994-95B0-4C56822D8780}" srcOrd="20" destOrd="0" presId="urn:microsoft.com/office/officeart/2005/8/layout/pyramid2"/>
    <dgm:cxn modelId="{CC155BD5-A0FC-4254-80B3-8ACD3F544FEE}" type="presParOf" srcId="{839AF4E5-48AE-41A4-8BA7-605B4CBADA18}" destId="{61C9FB97-5212-4B96-B29F-8F6EA97022AB}" srcOrd="21" destOrd="0" presId="urn:microsoft.com/office/officeart/2005/8/layout/pyramid2"/>
    <dgm:cxn modelId="{C85022C9-1EFC-4A8A-A4D8-342001BD0C07}" type="presParOf" srcId="{839AF4E5-48AE-41A4-8BA7-605B4CBADA18}" destId="{B7CE4CD6-F59D-4897-9679-A83D2F0ECAF8}" srcOrd="22" destOrd="0" presId="urn:microsoft.com/office/officeart/2005/8/layout/pyramid2"/>
    <dgm:cxn modelId="{38129502-74D8-4D72-B4F8-0196DD41C7AA}" type="presParOf" srcId="{839AF4E5-48AE-41A4-8BA7-605B4CBADA18}" destId="{9F8A3E1F-0C9F-4DE7-B318-A692E159EF23}" srcOrd="23" destOrd="0" presId="urn:microsoft.com/office/officeart/2005/8/layout/pyramid2"/>
    <dgm:cxn modelId="{A58DE9B0-1959-4FA4-A831-790766570D43}" type="presParOf" srcId="{839AF4E5-48AE-41A4-8BA7-605B4CBADA18}" destId="{8107C95C-5BF4-42A8-B61A-7A516DE2A6D1}" srcOrd="24" destOrd="0" presId="urn:microsoft.com/office/officeart/2005/8/layout/pyramid2"/>
    <dgm:cxn modelId="{6E6D3EB2-F173-4BB2-AC46-F72A4BF0946B}" type="presParOf" srcId="{839AF4E5-48AE-41A4-8BA7-605B4CBADA18}" destId="{C67FCF5D-43F5-4E3B-BF44-882CE9AF7F42}" srcOrd="25" destOrd="0" presId="urn:microsoft.com/office/officeart/2005/8/layout/pyramid2"/>
    <dgm:cxn modelId="{203C97CC-B75D-48EF-8A66-003CE8E8C00F}" type="presParOf" srcId="{839AF4E5-48AE-41A4-8BA7-605B4CBADA18}" destId="{B2D9AB2F-D114-4C46-BB9A-74228D0310FA}" srcOrd="26" destOrd="0" presId="urn:microsoft.com/office/officeart/2005/8/layout/pyramid2"/>
    <dgm:cxn modelId="{CCC46661-3027-4DF8-98C4-D4136025447D}" type="presParOf" srcId="{839AF4E5-48AE-41A4-8BA7-605B4CBADA18}" destId="{97E75583-EDBC-4B7B-A625-D6ABC278B71E}" srcOrd="27" destOrd="0" presId="urn:microsoft.com/office/officeart/2005/8/layout/pyramid2"/>
    <dgm:cxn modelId="{5557C667-3829-4EC7-9383-ECF6BAD55EDB}" type="presParOf" srcId="{839AF4E5-48AE-41A4-8BA7-605B4CBADA18}" destId="{17239CB8-CF92-41EE-8F69-8D4318C19F5A}" srcOrd="28" destOrd="0" presId="urn:microsoft.com/office/officeart/2005/8/layout/pyramid2"/>
    <dgm:cxn modelId="{50BF3C99-9AD1-4BA0-9339-83D377499382}" type="presParOf" srcId="{839AF4E5-48AE-41A4-8BA7-605B4CBADA18}" destId="{CC64237D-7FB6-4380-B273-E90FBCFB2C5E}" srcOrd="2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A9C7-A547-4267-BE05-14AC422FC634}">
      <dsp:nvSpPr>
        <dsp:cNvPr id="0" name=""/>
        <dsp:cNvSpPr/>
      </dsp:nvSpPr>
      <dsp:spPr>
        <a:xfrm>
          <a:off x="915940" y="0"/>
          <a:ext cx="5302380" cy="5302380"/>
        </a:xfrm>
        <a:prstGeom prst="triangle">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40000" dist="23000" dir="5400000" rotWithShape="0">
            <a:srgbClr val="000000">
              <a:alpha val="35000"/>
            </a:srgbClr>
          </a:outerShdw>
        </a:effectLst>
        <a:scene3d>
          <a:camera prst="orthographicFront"/>
          <a:lightRig rig="freezing" dir="t"/>
        </a:scene3d>
        <a:sp3d prstMaterial="matte">
          <a:bevelT w="127000" h="25400" prst="relaxedInset"/>
          <a:bevelB prst="angle"/>
        </a:sp3d>
      </dsp:spPr>
      <dsp:style>
        <a:lnRef idx="0">
          <a:scrgbClr r="0" g="0" b="0"/>
        </a:lnRef>
        <a:fillRef idx="3">
          <a:scrgbClr r="0" g="0" b="0"/>
        </a:fillRef>
        <a:effectRef idx="2">
          <a:scrgbClr r="0" g="0" b="0"/>
        </a:effectRef>
        <a:fontRef idx="minor">
          <a:schemeClr val="lt1"/>
        </a:fontRef>
      </dsp:style>
    </dsp:sp>
    <dsp:sp modelId="{57973CF4-1E35-4D55-AEF3-9E2357A93017}">
      <dsp:nvSpPr>
        <dsp:cNvPr id="0" name=""/>
        <dsp:cNvSpPr/>
      </dsp:nvSpPr>
      <dsp:spPr>
        <a:xfrm>
          <a:off x="3567130" y="532273"/>
          <a:ext cx="3446547" cy="242594"/>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t>Cover Page</a:t>
          </a:r>
          <a:endParaRPr lang="en-AU" sz="1400" b="1" kern="1200" dirty="0"/>
        </a:p>
      </dsp:txBody>
      <dsp:txXfrm>
        <a:off x="3578972" y="544115"/>
        <a:ext cx="3422863" cy="218910"/>
      </dsp:txXfrm>
    </dsp:sp>
    <dsp:sp modelId="{CB811588-2487-449E-B295-0748F7D29F73}">
      <dsp:nvSpPr>
        <dsp:cNvPr id="0" name=""/>
        <dsp:cNvSpPr/>
      </dsp:nvSpPr>
      <dsp:spPr>
        <a:xfrm>
          <a:off x="3567130" y="805192"/>
          <a:ext cx="3446547" cy="242594"/>
        </a:xfrm>
        <a:prstGeom prst="roundRect">
          <a:avLst/>
        </a:prstGeom>
        <a:solidFill>
          <a:schemeClr val="lt1">
            <a:alpha val="90000"/>
            <a:hueOff val="0"/>
            <a:satOff val="0"/>
            <a:lumOff val="0"/>
            <a:alphaOff val="0"/>
          </a:schemeClr>
        </a:solidFill>
        <a:ln w="9525" cap="flat" cmpd="sng" algn="ctr">
          <a:solidFill>
            <a:schemeClr val="accent5">
              <a:hueOff val="-709563"/>
              <a:satOff val="2844"/>
              <a:lumOff val="61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t>Table of Contents</a:t>
          </a:r>
          <a:endParaRPr lang="en-AU" sz="1400" b="1" kern="1200" dirty="0"/>
        </a:p>
      </dsp:txBody>
      <dsp:txXfrm>
        <a:off x="3578972" y="817034"/>
        <a:ext cx="3422863" cy="218910"/>
      </dsp:txXfrm>
    </dsp:sp>
    <dsp:sp modelId="{E57D23C6-5D6C-4863-9FD1-64627CA1CDA2}">
      <dsp:nvSpPr>
        <dsp:cNvPr id="0" name=""/>
        <dsp:cNvSpPr/>
      </dsp:nvSpPr>
      <dsp:spPr>
        <a:xfrm>
          <a:off x="3567130" y="1078110"/>
          <a:ext cx="3446547" cy="242594"/>
        </a:xfrm>
        <a:prstGeom prst="roundRect">
          <a:avLst/>
        </a:prstGeom>
        <a:solidFill>
          <a:schemeClr val="lt1">
            <a:alpha val="90000"/>
            <a:hueOff val="0"/>
            <a:satOff val="0"/>
            <a:lumOff val="0"/>
            <a:alphaOff val="0"/>
          </a:schemeClr>
        </a:solidFill>
        <a:ln w="9525" cap="flat" cmpd="sng" algn="ctr">
          <a:solidFill>
            <a:schemeClr val="accent5">
              <a:hueOff val="-1419125"/>
              <a:satOff val="5687"/>
              <a:lumOff val="12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Help Page</a:t>
          </a:r>
          <a:endParaRPr lang="en-AU" sz="1400" b="1" kern="1200" dirty="0"/>
        </a:p>
      </dsp:txBody>
      <dsp:txXfrm>
        <a:off x="3578972" y="1089952"/>
        <a:ext cx="3422863" cy="218910"/>
      </dsp:txXfrm>
    </dsp:sp>
    <dsp:sp modelId="{03C443F7-E2FD-4CCB-9F25-4C3968D3EE60}">
      <dsp:nvSpPr>
        <dsp:cNvPr id="0" name=""/>
        <dsp:cNvSpPr/>
      </dsp:nvSpPr>
      <dsp:spPr>
        <a:xfrm>
          <a:off x="3567130" y="1351029"/>
          <a:ext cx="3446547" cy="242594"/>
        </a:xfrm>
        <a:prstGeom prst="roundRect">
          <a:avLst/>
        </a:prstGeom>
        <a:solidFill>
          <a:schemeClr val="lt1">
            <a:alpha val="90000"/>
            <a:hueOff val="0"/>
            <a:satOff val="0"/>
            <a:lumOff val="0"/>
            <a:alphaOff val="0"/>
          </a:schemeClr>
        </a:solidFill>
        <a:ln w="9525" cap="flat" cmpd="sng" algn="ctr">
          <a:solidFill>
            <a:schemeClr val="accent5">
              <a:hueOff val="-2128688"/>
              <a:satOff val="8531"/>
              <a:lumOff val="184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History</a:t>
          </a:r>
          <a:r>
            <a:rPr lang="en-AU" sz="1400" b="1" kern="1200" baseline="0" dirty="0" smtClean="0">
              <a:hlinkClick xmlns:r="http://schemas.openxmlformats.org/officeDocument/2006/relationships" r:id="" action="ppaction://hlinksldjump"/>
            </a:rPr>
            <a:t> of animation</a:t>
          </a:r>
          <a:endParaRPr lang="en-AU" sz="1400" b="1" kern="1200" dirty="0"/>
        </a:p>
      </dsp:txBody>
      <dsp:txXfrm>
        <a:off x="3578972" y="1362871"/>
        <a:ext cx="3422863" cy="218910"/>
      </dsp:txXfrm>
    </dsp:sp>
    <dsp:sp modelId="{CA85E2D1-B061-428C-9163-9B698602652C}">
      <dsp:nvSpPr>
        <dsp:cNvPr id="0" name=""/>
        <dsp:cNvSpPr/>
      </dsp:nvSpPr>
      <dsp:spPr>
        <a:xfrm>
          <a:off x="3567130" y="1623947"/>
          <a:ext cx="3446547" cy="242594"/>
        </a:xfrm>
        <a:prstGeom prst="roundRect">
          <a:avLst/>
        </a:prstGeom>
        <a:solidFill>
          <a:schemeClr val="lt1">
            <a:alpha val="90000"/>
            <a:hueOff val="0"/>
            <a:satOff val="0"/>
            <a:lumOff val="0"/>
            <a:alphaOff val="0"/>
          </a:schemeClr>
        </a:solidFill>
        <a:ln w="9525" cap="flat" cmpd="sng" algn="ctr">
          <a:solidFill>
            <a:schemeClr val="accent5">
              <a:hueOff val="-2838251"/>
              <a:satOff val="11375"/>
              <a:lumOff val="246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Cave paintings and Spinning pottery</a:t>
          </a:r>
          <a:endParaRPr lang="en-AU" sz="1400" b="1" kern="1200" dirty="0"/>
        </a:p>
      </dsp:txBody>
      <dsp:txXfrm>
        <a:off x="3578972" y="1635789"/>
        <a:ext cx="3422863" cy="218910"/>
      </dsp:txXfrm>
    </dsp:sp>
    <dsp:sp modelId="{3ACF39B7-63DE-40B7-914E-DC6048F7E413}">
      <dsp:nvSpPr>
        <dsp:cNvPr id="0" name=""/>
        <dsp:cNvSpPr/>
      </dsp:nvSpPr>
      <dsp:spPr>
        <a:xfrm>
          <a:off x="3567130" y="1896866"/>
          <a:ext cx="3446547" cy="242594"/>
        </a:xfrm>
        <a:prstGeom prst="roundRect">
          <a:avLst/>
        </a:prstGeom>
        <a:solidFill>
          <a:schemeClr val="lt1">
            <a:alpha val="90000"/>
            <a:hueOff val="0"/>
            <a:satOff val="0"/>
            <a:lumOff val="0"/>
            <a:alphaOff val="0"/>
          </a:schemeClr>
        </a:solidFill>
        <a:ln w="9525" cap="flat" cmpd="sng" algn="ctr">
          <a:solidFill>
            <a:schemeClr val="accent5">
              <a:hueOff val="-3547813"/>
              <a:satOff val="14218"/>
              <a:lumOff val="308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Computer-generated Imagery</a:t>
          </a:r>
          <a:endParaRPr lang="en-AU" sz="1400" b="1" kern="1200" dirty="0"/>
        </a:p>
      </dsp:txBody>
      <dsp:txXfrm>
        <a:off x="3578972" y="1908708"/>
        <a:ext cx="3422863" cy="218910"/>
      </dsp:txXfrm>
    </dsp:sp>
    <dsp:sp modelId="{A658638E-3F53-4A6B-AEB9-FDD601365B89}">
      <dsp:nvSpPr>
        <dsp:cNvPr id="0" name=""/>
        <dsp:cNvSpPr/>
      </dsp:nvSpPr>
      <dsp:spPr>
        <a:xfrm>
          <a:off x="3567130" y="2169784"/>
          <a:ext cx="3446547" cy="242594"/>
        </a:xfrm>
        <a:prstGeom prst="roundRect">
          <a:avLst/>
        </a:prstGeom>
        <a:solidFill>
          <a:schemeClr val="lt1">
            <a:alpha val="90000"/>
            <a:hueOff val="0"/>
            <a:satOff val="0"/>
            <a:lumOff val="0"/>
            <a:alphaOff val="0"/>
          </a:schemeClr>
        </a:solidFill>
        <a:ln w="9525" cap="flat" cmpd="sng" algn="ctr">
          <a:solidFill>
            <a:schemeClr val="accent5">
              <a:hueOff val="-4257376"/>
              <a:satOff val="17062"/>
              <a:lumOff val="36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Stop Motion Animation</a:t>
          </a:r>
          <a:endParaRPr lang="en-AU" sz="1400" b="1" kern="1200" dirty="0"/>
        </a:p>
      </dsp:txBody>
      <dsp:txXfrm>
        <a:off x="3578972" y="2181626"/>
        <a:ext cx="3422863" cy="218910"/>
      </dsp:txXfrm>
    </dsp:sp>
    <dsp:sp modelId="{0E2E8E69-C2A0-4CDE-B3E8-2231611CD81A}">
      <dsp:nvSpPr>
        <dsp:cNvPr id="0" name=""/>
        <dsp:cNvSpPr/>
      </dsp:nvSpPr>
      <dsp:spPr>
        <a:xfrm>
          <a:off x="3567130" y="2442703"/>
          <a:ext cx="3446547" cy="242594"/>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Where is it Used</a:t>
          </a:r>
          <a:endParaRPr lang="en-AU" sz="1400" b="1" kern="1200" dirty="0"/>
        </a:p>
      </dsp:txBody>
      <dsp:txXfrm>
        <a:off x="3578972" y="2454545"/>
        <a:ext cx="3422863" cy="218910"/>
      </dsp:txXfrm>
    </dsp:sp>
    <dsp:sp modelId="{2C319D6A-A5C0-4E46-965D-B77681E00DE4}">
      <dsp:nvSpPr>
        <dsp:cNvPr id="0" name=""/>
        <dsp:cNvSpPr/>
      </dsp:nvSpPr>
      <dsp:spPr>
        <a:xfrm>
          <a:off x="3567130" y="2715621"/>
          <a:ext cx="3446547" cy="242594"/>
        </a:xfrm>
        <a:prstGeom prst="roundRect">
          <a:avLst/>
        </a:prstGeom>
        <a:solidFill>
          <a:schemeClr val="lt1">
            <a:alpha val="90000"/>
            <a:hueOff val="0"/>
            <a:satOff val="0"/>
            <a:lumOff val="0"/>
            <a:alphaOff val="0"/>
          </a:schemeClr>
        </a:solidFill>
        <a:ln w="9525" cap="flat" cmpd="sng" algn="ctr">
          <a:solidFill>
            <a:schemeClr val="accent5">
              <a:hueOff val="-5676501"/>
              <a:satOff val="22749"/>
              <a:lumOff val="493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Why is it Used</a:t>
          </a:r>
          <a:endParaRPr lang="en-AU" sz="1400" b="1" kern="1200" dirty="0"/>
        </a:p>
      </dsp:txBody>
      <dsp:txXfrm>
        <a:off x="3578972" y="2727463"/>
        <a:ext cx="3422863" cy="218910"/>
      </dsp:txXfrm>
    </dsp:sp>
    <dsp:sp modelId="{F6D00201-F759-425F-B28D-A0FBCAC88D84}">
      <dsp:nvSpPr>
        <dsp:cNvPr id="0" name=""/>
        <dsp:cNvSpPr/>
      </dsp:nvSpPr>
      <dsp:spPr>
        <a:xfrm>
          <a:off x="3571886" y="2986298"/>
          <a:ext cx="3446547" cy="386649"/>
        </a:xfrm>
        <a:prstGeom prst="roundRect">
          <a:avLst/>
        </a:prstGeom>
        <a:solidFill>
          <a:schemeClr val="lt1">
            <a:alpha val="90000"/>
            <a:hueOff val="0"/>
            <a:satOff val="0"/>
            <a:lumOff val="0"/>
            <a:alphaOff val="0"/>
          </a:schemeClr>
        </a:solidFill>
        <a:ln w="9525" cap="flat" cmpd="sng" algn="ctr">
          <a:solidFill>
            <a:schemeClr val="accent5">
              <a:hueOff val="-6386063"/>
              <a:satOff val="25593"/>
              <a:lumOff val="55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Advantages and disadvantages of Motion Capture</a:t>
          </a:r>
          <a:endParaRPr lang="en-AU" sz="1400" b="1" kern="1200" dirty="0"/>
        </a:p>
      </dsp:txBody>
      <dsp:txXfrm>
        <a:off x="3590761" y="3005173"/>
        <a:ext cx="3408797" cy="348899"/>
      </dsp:txXfrm>
    </dsp:sp>
    <dsp:sp modelId="{E377944D-0CE5-4994-95B0-4C56822D8780}">
      <dsp:nvSpPr>
        <dsp:cNvPr id="0" name=""/>
        <dsp:cNvSpPr/>
      </dsp:nvSpPr>
      <dsp:spPr>
        <a:xfrm>
          <a:off x="3571886" y="3387121"/>
          <a:ext cx="3446547" cy="242594"/>
        </a:xfrm>
        <a:prstGeom prst="roundRect">
          <a:avLst/>
        </a:prstGeom>
        <a:solidFill>
          <a:schemeClr val="lt1">
            <a:alpha val="90000"/>
            <a:hueOff val="0"/>
            <a:satOff val="0"/>
            <a:lumOff val="0"/>
            <a:alphaOff val="0"/>
          </a:schemeClr>
        </a:solidFill>
        <a:ln w="9525" cap="flat" cmpd="sng" algn="ctr">
          <a:solidFill>
            <a:schemeClr val="accent5">
              <a:hueOff val="-7095626"/>
              <a:satOff val="28436"/>
              <a:lumOff val="616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Social Implications</a:t>
          </a:r>
          <a:endParaRPr lang="en-AU" sz="1400" b="1" kern="1200" dirty="0"/>
        </a:p>
      </dsp:txBody>
      <dsp:txXfrm>
        <a:off x="3583728" y="3398963"/>
        <a:ext cx="3422863" cy="218910"/>
      </dsp:txXfrm>
    </dsp:sp>
    <dsp:sp modelId="{B7CE4CD6-F59D-4897-9679-A83D2F0ECAF8}">
      <dsp:nvSpPr>
        <dsp:cNvPr id="0" name=""/>
        <dsp:cNvSpPr/>
      </dsp:nvSpPr>
      <dsp:spPr>
        <a:xfrm>
          <a:off x="3571886" y="3644570"/>
          <a:ext cx="3446547" cy="242594"/>
        </a:xfrm>
        <a:prstGeom prst="roundRect">
          <a:avLst/>
        </a:prstGeom>
        <a:solidFill>
          <a:schemeClr val="lt1">
            <a:alpha val="90000"/>
            <a:hueOff val="0"/>
            <a:satOff val="0"/>
            <a:lumOff val="0"/>
            <a:alphaOff val="0"/>
          </a:schemeClr>
        </a:solidFill>
        <a:ln w="9525" cap="flat" cmpd="sng" algn="ctr">
          <a:solidFill>
            <a:schemeClr val="accent5">
              <a:hueOff val="-7805188"/>
              <a:satOff val="31280"/>
              <a:lumOff val="677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Ethical Positions</a:t>
          </a:r>
          <a:endParaRPr lang="en-AU" sz="1400" b="1" kern="1200" dirty="0"/>
        </a:p>
      </dsp:txBody>
      <dsp:txXfrm>
        <a:off x="3583728" y="3656412"/>
        <a:ext cx="3422863" cy="218910"/>
      </dsp:txXfrm>
    </dsp:sp>
    <dsp:sp modelId="{8107C95C-5BF4-42A8-B61A-7A516DE2A6D1}">
      <dsp:nvSpPr>
        <dsp:cNvPr id="0" name=""/>
        <dsp:cNvSpPr/>
      </dsp:nvSpPr>
      <dsp:spPr>
        <a:xfrm>
          <a:off x="3571886" y="3902021"/>
          <a:ext cx="3446547" cy="242594"/>
        </a:xfrm>
        <a:prstGeom prst="roundRect">
          <a:avLst/>
        </a:prstGeom>
        <a:solidFill>
          <a:schemeClr val="lt1">
            <a:alpha val="90000"/>
            <a:hueOff val="0"/>
            <a:satOff val="0"/>
            <a:lumOff val="0"/>
            <a:alphaOff val="0"/>
          </a:schemeClr>
        </a:solidFill>
        <a:ln w="9525" cap="flat" cmpd="sng" algn="ctr">
          <a:solidFill>
            <a:schemeClr val="accent5">
              <a:hueOff val="-8514751"/>
              <a:satOff val="34124"/>
              <a:lumOff val="739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Cultural Values</a:t>
          </a:r>
          <a:endParaRPr lang="en-AU" sz="1400" b="1" kern="1200" dirty="0"/>
        </a:p>
      </dsp:txBody>
      <dsp:txXfrm>
        <a:off x="3583728" y="3913863"/>
        <a:ext cx="3422863" cy="218910"/>
      </dsp:txXfrm>
    </dsp:sp>
    <dsp:sp modelId="{B2D9AB2F-D114-4C46-BB9A-74228D0310FA}">
      <dsp:nvSpPr>
        <dsp:cNvPr id="0" name=""/>
        <dsp:cNvSpPr/>
      </dsp:nvSpPr>
      <dsp:spPr>
        <a:xfrm>
          <a:off x="3567130" y="4109968"/>
          <a:ext cx="3446547" cy="242594"/>
        </a:xfrm>
        <a:prstGeom prst="roundRect">
          <a:avLst/>
        </a:prstGeom>
        <a:solidFill>
          <a:schemeClr val="lt1">
            <a:alpha val="90000"/>
            <a:hueOff val="0"/>
            <a:satOff val="0"/>
            <a:lumOff val="0"/>
            <a:alphaOff val="0"/>
          </a:schemeClr>
        </a:solidFill>
        <a:ln w="9525" cap="flat" cmpd="sng" algn="ctr">
          <a:solidFill>
            <a:schemeClr val="accent5">
              <a:hueOff val="-9224313"/>
              <a:satOff val="36967"/>
              <a:lumOff val="80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hlinkClick xmlns:r="http://schemas.openxmlformats.org/officeDocument/2006/relationships" r:id="" action="ppaction://hlinksldjump"/>
            </a:rPr>
            <a:t>Political Values</a:t>
          </a:r>
          <a:endParaRPr lang="en-AU" sz="1400" b="1" kern="1200" dirty="0"/>
        </a:p>
      </dsp:txBody>
      <dsp:txXfrm>
        <a:off x="3578972" y="4121810"/>
        <a:ext cx="3422863" cy="218910"/>
      </dsp:txXfrm>
    </dsp:sp>
    <dsp:sp modelId="{17239CB8-CF92-41EE-8F69-8D4318C19F5A}">
      <dsp:nvSpPr>
        <dsp:cNvPr id="0" name=""/>
        <dsp:cNvSpPr/>
      </dsp:nvSpPr>
      <dsp:spPr>
        <a:xfrm>
          <a:off x="3567130" y="4351953"/>
          <a:ext cx="3446547" cy="242594"/>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a:bevelB prst="angl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b="1" kern="1200" dirty="0" smtClean="0">
              <a:latin typeface="+mj-lt"/>
              <a:hlinkClick xmlns:r="http://schemas.openxmlformats.org/officeDocument/2006/relationships" r:id="" action="ppaction://hlinksldjump"/>
            </a:rPr>
            <a:t>Bibliography</a:t>
          </a:r>
          <a:endParaRPr lang="en-AU" sz="1400" b="1" kern="1200" dirty="0">
            <a:latin typeface="+mj-lt"/>
          </a:endParaRPr>
        </a:p>
      </dsp:txBody>
      <dsp:txXfrm>
        <a:off x="3578972" y="4363795"/>
        <a:ext cx="3422863" cy="2189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66292-B947-4870-8CFB-E594FD35C517}" type="datetimeFigureOut">
              <a:rPr lang="en-US" smtClean="0"/>
              <a:pPr/>
              <a:t>25/04/20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4C116-A352-446A-8C46-6031E4B0D974}" type="slidenum">
              <a:rPr lang="en-AU" smtClean="0"/>
              <a:pPr/>
              <a:t>‹#›</a:t>
            </a:fld>
            <a:endParaRPr lang="en-AU" dirty="0"/>
          </a:p>
        </p:txBody>
      </p:sp>
    </p:spTree>
    <p:extLst>
      <p:ext uri="{BB962C8B-B14F-4D97-AF65-F5344CB8AC3E}">
        <p14:creationId xmlns:p14="http://schemas.microsoft.com/office/powerpoint/2010/main" val="77564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95E29EF-3431-4424-B547-7140FAE0C1B7}" type="slidenum">
              <a:rPr lang="en-AU" smtClean="0"/>
              <a:pPr/>
              <a:t>5</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26E-13E4-4C2B-A9E6-8E11DE442D37}" type="datetimeFigureOut">
              <a:rPr lang="en-US" smtClean="0"/>
              <a:pPr/>
              <a:t>25/04/20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F352402-8130-423D-BBC8-7EDF2FE75D30}"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2B26E-13E4-4C2B-A9E6-8E11DE442D37}" type="datetimeFigureOut">
              <a:rPr lang="en-US" smtClean="0"/>
              <a:pPr/>
              <a:t>25/04/20</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52402-8130-423D-BBC8-7EDF2FE75D30}"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au/imgres?imgurl=http://images.quickblogcast.com/65378-84962/ratatouille_remy_01.jpg&amp;imgrefurl=http://noammohr.blogspot.com/&amp;h=998&amp;w=1000&amp;sz=128&amp;hl=en&amp;start=14&amp;tbnid=pgTMejNLA1BbZM:&amp;tbnh=149&amp;tbnw=149&amp;prev=/images?q=Ratatouille&amp;gbv=2&amp;hl=en" TargetMode="External"/><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utsourcecadservices.blogspot.com/2007/10/advantages-disadvantages-and.html" TargetMode="External"/><Relationship Id="rId4" Type="http://schemas.openxmlformats.org/officeDocument/2006/relationships/hyperlink" Target="http://www.wisegeek.com/what-is-animation.htm" TargetMode="External"/><Relationship Id="rId5" Type="http://schemas.openxmlformats.org/officeDocument/2006/relationships/hyperlink" Target="http://findarticles.com/p/articles/mi_m0JQP/is_308/ai_30188222/pg_1?tag=artBody;col1" TargetMode="External"/><Relationship Id="rId6" Type="http://schemas.openxmlformats.org/officeDocument/2006/relationships/hyperlink" Target="http://en.wikipedia.org/wiki/Cave_painting" TargetMode="External"/><Relationship Id="rId7" Type="http://schemas.openxmlformats.org/officeDocument/2006/relationships/hyperlink" Target="http://www.moviecritic.com.au/ratatouille-film-movie-review/" TargetMode="External"/><Relationship Id="rId8" Type="http://schemas.openxmlformats.org/officeDocument/2006/relationships/hyperlink" Target="http://www.telewatcher.com/Animation/South-Park/South-Park--Potty-Humor-with-a-Moral.29192" TargetMode="External"/><Relationship Id="rId9" Type="http://schemas.openxmlformats.org/officeDocument/2006/relationships/hyperlink" Target="http://www.nsru.ac.th/langcenter/Willard/Story/Animation%20%20cartoons.htm" TargetMode="External"/><Relationship Id="rId10" Type="http://schemas.openxmlformats.org/officeDocument/2006/relationships/hyperlink" Target="http://www.articlesbase.com/technology-articles/advantages-disadvantages-and-applications-of-motion-capture-217465.html" TargetMode="External"/><Relationship Id="rId11"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hyperlink" Target="http://en.wikipedia.org/wiki/History_of_animatio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 Target="slide2.xml"/><Relationship Id="rId5" Type="http://schemas.openxmlformats.org/officeDocument/2006/relationships/image" Target="../media/image7.png"/><Relationship Id="rId1" Type="http://schemas.microsoft.com/office/2007/relationships/media" Target="../media/media1.gif"/><Relationship Id="rId2" Type="http://schemas.openxmlformats.org/officeDocument/2006/relationships/video" Target="../media/media1.gif"/></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us.animationxpress.com/anex/images2k7/dhim07500.jpg&amp;imgrefurl=http://www.animationxpress.com/index.php?file=story&amp;id=1384&amp;h=273&amp;w=500&amp;sz=32&amp;hl=en&amp;start=9&amp;tbnid=ugLzcA2j1_SSJM:&amp;tbnh=71&amp;tbnw=130&amp;prev=/images?q=Stop+Motion+Animation&amp;gbv=2&amp;hl=en" TargetMode="External"/><Relationship Id="rId4" Type="http://schemas.openxmlformats.org/officeDocument/2006/relationships/image" Target="../media/image8.jpeg"/><Relationship Id="rId5" Type="http://schemas.openxmlformats.org/officeDocument/2006/relationships/hyperlink" Target="http://en.wikipedia.org/wiki/Image:Moving_Penny.gif" TargetMode="External"/><Relationship Id="rId6" Type="http://schemas.openxmlformats.org/officeDocument/2006/relationships/image" Target="../media/image9.gif"/><Relationship Id="rId1" Type="http://schemas.openxmlformats.org/officeDocument/2006/relationships/slideLayout" Target="../slideLayouts/slideLayout4.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d21c.com/gabi/todo/TWEETY.jpg"/>
          <p:cNvPicPr>
            <a:picLocks noChangeAspect="1" noChangeArrowheads="1"/>
          </p:cNvPicPr>
          <p:nvPr/>
        </p:nvPicPr>
        <p:blipFill>
          <a:blip r:embed="rId2"/>
          <a:srcRect/>
          <a:stretch>
            <a:fillRect/>
          </a:stretch>
        </p:blipFill>
        <p:spPr bwMode="auto">
          <a:xfrm>
            <a:off x="-142908" y="5139048"/>
            <a:ext cx="2143140" cy="1933290"/>
          </a:xfrm>
          <a:prstGeom prst="rect">
            <a:avLst/>
          </a:prstGeom>
          <a:noFill/>
          <a:effectLst>
            <a:softEdge rad="317500"/>
          </a:effectLst>
        </p:spPr>
      </p:pic>
      <p:pic>
        <p:nvPicPr>
          <p:cNvPr id="39" name="Picture 38" descr="http://images.countingdown.com/images/countdowns/movies/946660/1029/3785906_main.jpg"/>
          <p:cNvPicPr/>
          <p:nvPr/>
        </p:nvPicPr>
        <p:blipFill>
          <a:blip r:embed="rId3"/>
          <a:srcRect/>
          <a:stretch>
            <a:fillRect/>
          </a:stretch>
        </p:blipFill>
        <p:spPr bwMode="auto">
          <a:xfrm>
            <a:off x="5929322" y="928670"/>
            <a:ext cx="1924831" cy="2343342"/>
          </a:xfrm>
          <a:prstGeom prst="rect">
            <a:avLst/>
          </a:prstGeom>
          <a:noFill/>
          <a:ln w="9525">
            <a:noFill/>
            <a:miter lim="800000"/>
            <a:headEnd/>
            <a:tailEnd/>
          </a:ln>
        </p:spPr>
      </p:pic>
      <p:pic>
        <p:nvPicPr>
          <p:cNvPr id="17410" name="Picture 2" descr="http://hritcu.files.wordpress.com/2006/12/hammy.jpg"/>
          <p:cNvPicPr>
            <a:picLocks noChangeAspect="1" noChangeArrowheads="1"/>
          </p:cNvPicPr>
          <p:nvPr/>
        </p:nvPicPr>
        <p:blipFill>
          <a:blip r:embed="rId4"/>
          <a:srcRect/>
          <a:stretch>
            <a:fillRect/>
          </a:stretch>
        </p:blipFill>
        <p:spPr bwMode="auto">
          <a:xfrm>
            <a:off x="1928794" y="1285860"/>
            <a:ext cx="1928826" cy="1714512"/>
          </a:xfrm>
          <a:prstGeom prst="rect">
            <a:avLst/>
          </a:prstGeom>
          <a:noFill/>
        </p:spPr>
      </p:pic>
      <p:grpSp>
        <p:nvGrpSpPr>
          <p:cNvPr id="4" name="Group 16"/>
          <p:cNvGrpSpPr/>
          <p:nvPr/>
        </p:nvGrpSpPr>
        <p:grpSpPr>
          <a:xfrm>
            <a:off x="755576" y="2420888"/>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5" name="6-Point Star 14"/>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6" name="6-Point Star 15"/>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ctrTitle"/>
          </p:nvPr>
        </p:nvSpPr>
        <p:spPr>
          <a:xfrm>
            <a:off x="755576" y="116632"/>
            <a:ext cx="7772400" cy="1214446"/>
          </a:xfrm>
        </p:spPr>
        <p:txBody>
          <a:bodyPr>
            <a:normAutofit/>
          </a:bodyPr>
          <a:lstStyle/>
          <a:p>
            <a:pPr algn="l"/>
            <a:r>
              <a:rPr lang="en-AU" sz="6000" b="1" dirty="0" smtClean="0">
                <a:ln w="1905"/>
                <a:gradFill>
                  <a:gsLst>
                    <a:gs pos="0">
                      <a:srgbClr val="9D20A0"/>
                    </a:gs>
                    <a:gs pos="45000">
                      <a:srgbClr val="FF0000"/>
                    </a:gs>
                    <a:gs pos="70000">
                      <a:srgbClr val="E04EAF"/>
                    </a:gs>
                    <a:gs pos="100000">
                      <a:srgbClr val="FFC000"/>
                    </a:gs>
                  </a:gsLst>
                  <a:lin ang="5400000" scaled="0"/>
                </a:gradFill>
                <a:effectLst>
                  <a:innerShdw blurRad="69850" dist="43180" dir="5400000">
                    <a:srgbClr val="000000">
                      <a:alpha val="65000"/>
                    </a:srgbClr>
                  </a:innerShdw>
                </a:effectLst>
              </a:rPr>
              <a:t>History of Animation</a:t>
            </a:r>
            <a:endParaRPr lang="en-AU" sz="6000" b="1" dirty="0">
              <a:ln w="1905"/>
              <a:gradFill>
                <a:gsLst>
                  <a:gs pos="0">
                    <a:srgbClr val="9D20A0"/>
                  </a:gs>
                  <a:gs pos="45000">
                    <a:srgbClr val="FF0000"/>
                  </a:gs>
                  <a:gs pos="70000">
                    <a:srgbClr val="E04EAF"/>
                  </a:gs>
                  <a:gs pos="100000">
                    <a:srgbClr val="FFC000"/>
                  </a:gs>
                </a:gsLst>
                <a:lin ang="5400000" scaled="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2195736" y="3861048"/>
            <a:ext cx="6400800" cy="175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effectLst>
              </a:rPr>
              <a:t>By Nadine </a:t>
            </a:r>
            <a:r>
              <a:rPr lang="en-A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effectLst>
              </a:rPr>
              <a:t>Student</a:t>
            </a:r>
            <a:endParaRPr lang="en-A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effectLst>
            </a:endParaRPr>
          </a:p>
        </p:txBody>
      </p:sp>
      <p:sp>
        <p:nvSpPr>
          <p:cNvPr id="41" name="Half Frame 40"/>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42" name="Half Frame 41"/>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Action Button: Forward or Next 11">
            <a:hlinkClick r:id="" action="ppaction://hlinkshowjump?jump=nextslide" highlightClick="1"/>
          </p:cNvPr>
          <p:cNvSpPr/>
          <p:nvPr/>
        </p:nvSpPr>
        <p:spPr>
          <a:xfrm>
            <a:off x="8572528" y="6357958"/>
            <a:ext cx="357190" cy="28575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6" name="6-Point Star 15"/>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7" name="6-Point Star 16"/>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555776" y="260648"/>
            <a:ext cx="5472608" cy="1143000"/>
          </a:xfrm>
        </p:spPr>
        <p:txBody>
          <a:bodyPr>
            <a:noAutofit/>
          </a:bodyPr>
          <a:lstStyle/>
          <a:p>
            <a:pPr algn="l"/>
            <a:r>
              <a:rPr lang="en-AU" sz="3600" b="1"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63500">
                    <a:schemeClr val="accent4">
                      <a:satMod val="175000"/>
                      <a:alpha val="40000"/>
                    </a:schemeClr>
                  </a:glow>
                  <a:outerShdw blurRad="88000" dist="50800" dir="5040000" algn="tl">
                    <a:schemeClr val="accent4">
                      <a:tint val="80000"/>
                      <a:satMod val="250000"/>
                      <a:alpha val="45000"/>
                    </a:schemeClr>
                  </a:outerShdw>
                </a:effectLst>
              </a:rPr>
              <a:t>Advantages/Disadvantages (Motion Capture)</a:t>
            </a:r>
            <a:endParaRPr lang="en-AU" sz="3600" dirty="0"/>
          </a:p>
        </p:txBody>
      </p:sp>
      <p:sp>
        <p:nvSpPr>
          <p:cNvPr id="3" name="Content Placeholder 2"/>
          <p:cNvSpPr>
            <a:spLocks noGrp="1"/>
          </p:cNvSpPr>
          <p:nvPr>
            <p:ph sz="half" idx="1"/>
          </p:nvPr>
        </p:nvSpPr>
        <p:spPr>
          <a:xfrm>
            <a:off x="500034" y="1357298"/>
            <a:ext cx="3929090" cy="5357850"/>
          </a:xfrm>
        </p:spPr>
        <p:txBody>
          <a:bodyPr>
            <a:normAutofit/>
          </a:bodyPr>
          <a:lstStyle/>
          <a:p>
            <a:pPr>
              <a:buNone/>
            </a:pPr>
            <a:endParaRPr lang="en-AU" sz="900" b="1" dirty="0" smtClean="0">
              <a:latin typeface="Candara" pitchFamily="34" charset="0"/>
            </a:endParaRPr>
          </a:p>
          <a:p>
            <a:pPr>
              <a:buNone/>
            </a:pPr>
            <a:r>
              <a:rPr lang="en-AU" sz="900" b="1" dirty="0" smtClean="0">
                <a:latin typeface="Candara" pitchFamily="34" charset="0"/>
              </a:rPr>
              <a:t>Advantages</a:t>
            </a:r>
            <a:br>
              <a:rPr lang="en-AU" sz="900" b="1" dirty="0" smtClean="0">
                <a:latin typeface="Candara" pitchFamily="34" charset="0"/>
              </a:rPr>
            </a:br>
            <a:r>
              <a:rPr lang="en-AU" sz="900" dirty="0" smtClean="0">
                <a:latin typeface="Candara" pitchFamily="34" charset="0"/>
              </a:rPr>
              <a:t>Over traditional computer animation of a 3D model</a:t>
            </a:r>
            <a:r>
              <a:rPr lang="en-AU" sz="900" b="1" dirty="0" smtClean="0">
                <a:latin typeface="Candara" pitchFamily="34" charset="0"/>
              </a:rPr>
              <a:t> </a:t>
            </a:r>
            <a:r>
              <a:rPr lang="en-AU" sz="900" dirty="0" smtClean="0">
                <a:latin typeface="Candara" pitchFamily="34" charset="0"/>
              </a:rPr>
              <a:t>Motion Cap offers several advantages over traditional computer animation of a 3D model: </a:t>
            </a:r>
          </a:p>
          <a:p>
            <a:pPr lvl="1">
              <a:buFont typeface="Arial" pitchFamily="34" charset="0"/>
              <a:buChar char="•"/>
            </a:pPr>
            <a:r>
              <a:rPr lang="en-AU" sz="900" dirty="0" smtClean="0">
                <a:latin typeface="Candara" pitchFamily="34" charset="0"/>
              </a:rPr>
              <a:t>Sometimes even real time results can be obtained and it is more rapid. </a:t>
            </a:r>
          </a:p>
          <a:p>
            <a:pPr lvl="1">
              <a:buFont typeface="Arial" pitchFamily="34" charset="0"/>
              <a:buChar char="•"/>
            </a:pPr>
            <a:r>
              <a:rPr lang="en-AU" sz="900" dirty="0" smtClean="0">
                <a:latin typeface="Candara" pitchFamily="34" charset="0"/>
              </a:rPr>
              <a:t>When using traditional techniques, the amount of work does not vary with the complexity or length of the performance to the same degree when using traditional techniques. </a:t>
            </a:r>
          </a:p>
          <a:p>
            <a:pPr lvl="1">
              <a:buFont typeface="Arial" pitchFamily="34" charset="0"/>
              <a:buChar char="•"/>
            </a:pPr>
            <a:r>
              <a:rPr lang="en-AU" sz="900" dirty="0" smtClean="0">
                <a:latin typeface="Candara" pitchFamily="34" charset="0"/>
              </a:rPr>
              <a:t>Within a single film, Mocap technology allows one actor to play multiple roles. It is sometimes less problematic to make everything digital, including the actors rather than trying to fit into a computer animated world.</a:t>
            </a:r>
          </a:p>
          <a:p>
            <a:pPr>
              <a:buNone/>
            </a:pPr>
            <a:r>
              <a:rPr lang="en-AU" sz="900" b="1" dirty="0" smtClean="0">
                <a:latin typeface="Candara" pitchFamily="34" charset="0"/>
              </a:rPr>
              <a:t>Disadvantages</a:t>
            </a:r>
            <a:endParaRPr lang="en-AU" sz="900" dirty="0" smtClean="0">
              <a:latin typeface="Candara" pitchFamily="34" charset="0"/>
            </a:endParaRPr>
          </a:p>
          <a:p>
            <a:r>
              <a:rPr lang="en-AU" sz="900" dirty="0" smtClean="0">
                <a:latin typeface="Candara" pitchFamily="34" charset="0"/>
              </a:rPr>
              <a:t>To obtain and process the data, specific hardware and special programs are required to obtain and process the data. For small productions, the cost of the software and equipment, personnel required can be prohibitive for small productions. For the space it is operated in, the capture system may have specific requirements. </a:t>
            </a:r>
          </a:p>
          <a:p>
            <a:r>
              <a:rPr lang="en-AU" sz="900" dirty="0" smtClean="0">
                <a:latin typeface="Candara" pitchFamily="34" charset="0"/>
              </a:rPr>
              <a:t>When problems occur it is sometime easier to reshoot the scene rather than trying to manipulate the data. Only a few systems allow real time viewing of the data to decide if the take needs to be redone. Applying motion to quadruped characters can be difficult. </a:t>
            </a:r>
          </a:p>
          <a:p>
            <a:r>
              <a:rPr lang="en-AU" sz="900" dirty="0" smtClean="0">
                <a:latin typeface="Candara" pitchFamily="34" charset="0"/>
              </a:rPr>
              <a:t>Every few years as better software and techniques are invented, the technology can become obsolete. To what can be performed within the capture volume, the results are limited,  without extra editing of the data. </a:t>
            </a:r>
          </a:p>
          <a:p>
            <a:endParaRPr lang="en-AU" sz="1100" dirty="0">
              <a:latin typeface="Candara" pitchFamily="34" charset="0"/>
            </a:endParaRPr>
          </a:p>
        </p:txBody>
      </p:sp>
      <p:sp>
        <p:nvSpPr>
          <p:cNvPr id="13" name="Half Frame 12"/>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Half Frame 13"/>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0" name="Action Button: Forward or Next 9">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1" name="Action Button: Return 10">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2" name="Action Button: Home 11">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8" name="Action Button: Back or Previous 17">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4" name="Picture 3" descr="Screen shot 2020-04-25 at 2.38.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492896"/>
            <a:ext cx="4515831" cy="2671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6" name="6-Point Star 15"/>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7" name="6-Point Star 16"/>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339752" y="260648"/>
            <a:ext cx="6419056"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Social Implications</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p:txBody>
          <a:bodyPr>
            <a:normAutofit fontScale="47500" lnSpcReduction="20000"/>
          </a:bodyPr>
          <a:lstStyle/>
          <a:p>
            <a:r>
              <a:rPr lang="en-US" sz="2300" dirty="0" smtClean="0">
                <a:latin typeface="Candara" pitchFamily="34" charset="0"/>
              </a:rPr>
              <a:t>Set as a standard for full-length animation and established a pattern for later Disney heroines to follow, was Disney’s first animated feature, </a:t>
            </a:r>
            <a:r>
              <a:rPr lang="en-US" sz="2300" i="1" dirty="0" smtClean="0">
                <a:latin typeface="Candara" pitchFamily="34" charset="0"/>
              </a:rPr>
              <a:t>Snow White and the Seven Dwarfs</a:t>
            </a:r>
            <a:r>
              <a:rPr lang="en-US" sz="2300" dirty="0" smtClean="0">
                <a:latin typeface="Candara" pitchFamily="34" charset="0"/>
              </a:rPr>
              <a:t> (1937).</a:t>
            </a:r>
          </a:p>
          <a:p>
            <a:endParaRPr lang="en-US" sz="2300" dirty="0" smtClean="0">
              <a:latin typeface="Candara" pitchFamily="34" charset="0"/>
            </a:endParaRPr>
          </a:p>
          <a:p>
            <a:r>
              <a:rPr lang="en-US" sz="2300" dirty="0" smtClean="0">
                <a:latin typeface="Candara" pitchFamily="34" charset="0"/>
              </a:rPr>
              <a:t> Snow White’s personal characteristics are young, virginal, pretty, sweet-natured and obedient. Since she is sure that a handsome owning-class chap will, someday soon, come and save her domestic drudgery doesn’t faze her. Women are usually portrayed to have the hard </a:t>
            </a:r>
            <a:r>
              <a:rPr lang="en-AU" sz="2300" dirty="0" smtClean="0">
                <a:latin typeface="Candara" pitchFamily="34" charset="0"/>
              </a:rPr>
              <a:t>labour</a:t>
            </a:r>
            <a:r>
              <a:rPr lang="en-US" sz="2300" dirty="0" smtClean="0">
                <a:latin typeface="Candara" pitchFamily="34" charset="0"/>
              </a:rPr>
              <a:t> roles and always waiting for the day of our “happily ever after” story. This contradicts society because love isn't like it is in fairytales.</a:t>
            </a:r>
            <a:endParaRPr lang="en-AU" sz="2300" dirty="0" smtClean="0">
              <a:latin typeface="Candara" pitchFamily="34" charset="0"/>
            </a:endParaRPr>
          </a:p>
          <a:p>
            <a:r>
              <a:rPr lang="en-US" sz="2300" dirty="0" smtClean="0">
                <a:latin typeface="Candara" pitchFamily="34" charset="0"/>
              </a:rPr>
              <a:t>As she finds a dusty, </a:t>
            </a:r>
            <a:r>
              <a:rPr lang="en-AU" sz="2300" dirty="0" smtClean="0">
                <a:latin typeface="Candara" pitchFamily="34" charset="0"/>
              </a:rPr>
              <a:t>dishevelled</a:t>
            </a:r>
            <a:r>
              <a:rPr lang="en-US" sz="2300" dirty="0" smtClean="0">
                <a:latin typeface="Candara" pitchFamily="34" charset="0"/>
              </a:rPr>
              <a:t> cottage she is immediately feeling compelled to clean it from top to bottom since the miners don’t have a “Mother” to clean it up. Throughout society, the motherly figure consists of doing housework such as cleaning, laundering, feeding the kids (Miners) and other work.</a:t>
            </a:r>
          </a:p>
          <a:p>
            <a:pPr>
              <a:buNone/>
            </a:pPr>
            <a:endParaRPr lang="en-AU" sz="2300" dirty="0" smtClean="0">
              <a:latin typeface="Candara" pitchFamily="34" charset="0"/>
            </a:endParaRPr>
          </a:p>
          <a:p>
            <a:r>
              <a:rPr lang="en-US" sz="2300" dirty="0" smtClean="0">
                <a:latin typeface="Candara" pitchFamily="34" charset="0"/>
              </a:rPr>
              <a:t>It’s prototypical Disney. Until a man gives them a life young women are natural-born happy homemakers who lie in a state of suspended animation. Especially if they seek power older women are the enemy. To serve the rich and privileged are the working class (hardworking, but dirty and uncivilized)  who never questioning their subordinate position.</a:t>
            </a:r>
            <a:endParaRPr lang="en-AU" sz="2300" dirty="0" smtClean="0">
              <a:latin typeface="Candara" pitchFamily="34" charset="0"/>
            </a:endParaRPr>
          </a:p>
          <a:p>
            <a:endParaRPr lang="en-AU" dirty="0"/>
          </a:p>
        </p:txBody>
      </p:sp>
      <p:sp>
        <p:nvSpPr>
          <p:cNvPr id="13" name="Half Frame 12"/>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Half Frame 13"/>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Action Button: Forward or Next 11">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8" name="Action Button: Return 17">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9" name="Action Button: Home 18">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20" name="Action Button: Back or Previous 19">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6146" name="Picture 2" descr="http://thecia.com.au/reviews/s/images/snow-white-and-the-seven-dwarfs-2.jpg"/>
          <p:cNvPicPr>
            <a:picLocks noChangeAspect="1" noChangeArrowheads="1"/>
          </p:cNvPicPr>
          <p:nvPr/>
        </p:nvPicPr>
        <p:blipFill>
          <a:blip r:embed="rId3"/>
          <a:srcRect/>
          <a:stretch>
            <a:fillRect/>
          </a:stretch>
        </p:blipFill>
        <p:spPr bwMode="auto">
          <a:xfrm>
            <a:off x="4786314" y="1785926"/>
            <a:ext cx="382905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4" name="6-Point Star 13"/>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5" name="6-Point Star 14"/>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267744" y="260648"/>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Ethical Positions</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500034" y="1500174"/>
            <a:ext cx="4038600" cy="4643470"/>
          </a:xfrm>
        </p:spPr>
        <p:txBody>
          <a:bodyPr>
            <a:normAutofit fontScale="85000" lnSpcReduction="20000"/>
          </a:bodyPr>
          <a:lstStyle/>
          <a:p>
            <a:r>
              <a:rPr lang="en-US" sz="1100" dirty="0" smtClean="0">
                <a:latin typeface="Candara" pitchFamily="34" charset="0"/>
              </a:rPr>
              <a:t>Animation is considered to be fun for the whole family to enjoy, especially the young ones who find animation, simply irresistible.  Though it may be the case some cartoon animation such as South Park  influences people in different ways.  I enjoyed South Park as a child but, never thought about these factors till  I read this review.</a:t>
            </a:r>
          </a:p>
          <a:p>
            <a:endParaRPr lang="en-US" sz="1100" dirty="0" smtClean="0">
              <a:latin typeface="Candara" pitchFamily="34" charset="0"/>
            </a:endParaRPr>
          </a:p>
          <a:p>
            <a:r>
              <a:rPr lang="en-US" sz="1100" dirty="0" smtClean="0">
                <a:latin typeface="Candara" pitchFamily="34" charset="0"/>
              </a:rPr>
              <a:t>As a review done by Regina Sunderland she says that  the language in South Park is over the  top, offensive and rude.  Aimed to amuse people with their potty humor and make you think with their offensive ways is the way they deal with topics from discrimination, global warming, STD's, boy hormones and handicapped people . Many people with hypersensitive souls turn it off just as soon as it comes. To Regina,  to her it is considered “ There is no doubt, its offensive and I was further more offended that is was put on shelf for children to see.” Through her opinion of the show, she believes it should adult orientated as it is dealing with issues.  “Let us face it, after all most of the Themes that are spoken up are adult oriented.”</a:t>
            </a:r>
          </a:p>
          <a:p>
            <a:endParaRPr lang="en-US" sz="1100" dirty="0" smtClean="0">
              <a:latin typeface="Candara" pitchFamily="34" charset="0"/>
            </a:endParaRPr>
          </a:p>
          <a:p>
            <a:r>
              <a:rPr lang="en-US" sz="1100" dirty="0" smtClean="0">
                <a:latin typeface="Candara" pitchFamily="34" charset="0"/>
              </a:rPr>
              <a:t>What she says is true about South Park. Though I haven’t watched it in a while, occasionally as I flick through the channels  and South Park is on, I realize more than I did that language content is not suitable for children, it is more so aimed at young adults and adults. It all depends on the viewers of this cartoon, as I was oblivious to the language being found on this show but some children may pick up on it and use it not even knowing what its connotations are  implying. </a:t>
            </a:r>
          </a:p>
          <a:p>
            <a:endParaRPr lang="en-US" sz="1100" dirty="0" smtClean="0">
              <a:latin typeface="Candara" pitchFamily="34" charset="0"/>
            </a:endParaRPr>
          </a:p>
          <a:p>
            <a:r>
              <a:rPr lang="en-US" sz="1100" dirty="0" smtClean="0">
                <a:latin typeface="Candara" pitchFamily="34" charset="0"/>
              </a:rPr>
              <a:t>As Regina comments that it is bad, there are some moral issues behind all the episodes being produced. Due to this being a “</a:t>
            </a:r>
            <a:r>
              <a:rPr lang="en-US" sz="1100" b="1" dirty="0" smtClean="0">
                <a:latin typeface="Candara" pitchFamily="34" charset="0"/>
              </a:rPr>
              <a:t>school assignment”</a:t>
            </a:r>
            <a:r>
              <a:rPr lang="en-US" sz="1100" dirty="0" smtClean="0">
                <a:latin typeface="Candara" pitchFamily="34" charset="0"/>
              </a:rPr>
              <a:t> some letters are to be “</a:t>
            </a:r>
            <a:r>
              <a:rPr lang="en-US" sz="1100" b="1" i="1" dirty="0" smtClean="0">
                <a:latin typeface="Candara" pitchFamily="34" charset="0"/>
              </a:rPr>
              <a:t>blanked”</a:t>
            </a:r>
            <a:r>
              <a:rPr lang="en-US" sz="1100" dirty="0" smtClean="0">
                <a:latin typeface="Candara" pitchFamily="34" charset="0"/>
              </a:rPr>
              <a:t> out. In the Paris Hilton episode, the gay masochistic (personality disorder) lover of Mr. Garrison the school teacher in South Park ends up challenging Paris to a wh*re off. As good folks of South Park cheer him on the perceived message in his speech becomes clear “Since when is being a wh*re a good thing or something to cheer for?”  “Since when is it ok to have your children act like </a:t>
            </a:r>
            <a:r>
              <a:rPr lang="en-US" sz="1100" dirty="0" err="1" smtClean="0">
                <a:latin typeface="Candara" pitchFamily="34" charset="0"/>
              </a:rPr>
              <a:t>sl</a:t>
            </a:r>
            <a:r>
              <a:rPr lang="en-US" sz="1100" dirty="0" smtClean="0">
                <a:latin typeface="Candara" pitchFamily="34" charset="0"/>
              </a:rPr>
              <a:t>*ts and want to be like the drugged out, alcoholic and in all ways no use Celebrities like Paris Hilton, Brittany Spears and more.” It is best to make sure that little kids don’t watch South Park and leave it to the big people because no matter what we watch we are influenced one way or another.</a:t>
            </a:r>
            <a:endParaRPr lang="en-AU" sz="1100" dirty="0" smtClean="0">
              <a:latin typeface="Candara" pitchFamily="34" charset="0"/>
            </a:endParaRPr>
          </a:p>
          <a:p>
            <a:endParaRPr lang="en-AU" dirty="0"/>
          </a:p>
        </p:txBody>
      </p:sp>
      <p:sp>
        <p:nvSpPr>
          <p:cNvPr id="11" name="Half Frame 10"/>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Half Frame 11"/>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6" name="Action Button: Forward or Next 15">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7" name="Action Button: Return 16">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8" name="Action Button: Home 17">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9" name="Action Button: Back or Previous 18">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5122" name="Picture 2" descr="http://cndls.georgetown.edu/applications/posterTool/data/users/south%20park.jpg"/>
          <p:cNvPicPr>
            <a:picLocks noChangeAspect="1" noChangeArrowheads="1"/>
          </p:cNvPicPr>
          <p:nvPr/>
        </p:nvPicPr>
        <p:blipFill>
          <a:blip r:embed="rId3"/>
          <a:srcRect/>
          <a:stretch>
            <a:fillRect/>
          </a:stretch>
        </p:blipFill>
        <p:spPr bwMode="auto">
          <a:xfrm>
            <a:off x="4714876" y="1857364"/>
            <a:ext cx="4079872" cy="3058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23" name="6-Point Star 22"/>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24" name="6-Point Star 23"/>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123728" y="116632"/>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Cultural Impacts</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p:txBody>
          <a:bodyPr/>
          <a:lstStyle/>
          <a:p>
            <a:r>
              <a:rPr lang="en-US" sz="1000" dirty="0" smtClean="0"/>
              <a:t>In changing something you know nothing about, it may be dangerous to dabble in changing something you know nothing about. To learn something from the sciences of anthropology and sociology, is therefore the responsibility of the animator to learn something from the sciences of anthropology and sociology.  An animator must know some important features of the subject, as he is an applied sociologist.</a:t>
            </a:r>
          </a:p>
          <a:p>
            <a:r>
              <a:rPr lang="en-US" sz="1000" dirty="0" smtClean="0"/>
              <a:t>From my knowledge, the two thieves in Noddy were to be taken out because they were the only coloured people on the show. This could be considered a social issue but also a cultural issues because it shows that the black culture are always the ones to blame when really not all of them are like that.</a:t>
            </a:r>
          </a:p>
          <a:p>
            <a:r>
              <a:rPr lang="en-US" sz="1000" dirty="0" smtClean="0"/>
              <a:t>Though culture can cause disputes in animation but Japanese Anime has been socially accepted by Australia, USA and Russia. </a:t>
            </a:r>
            <a:r>
              <a:rPr lang="en-AU" sz="1000" dirty="0" smtClean="0"/>
              <a:t>In the 1960s, anime had entered markets beyond Japan and grew as a major cultural export during its market expansion during the 1980s and 1990s.</a:t>
            </a:r>
            <a:r>
              <a:rPr lang="en-US" sz="1000" dirty="0" smtClean="0"/>
              <a:t>     </a:t>
            </a:r>
          </a:p>
          <a:p>
            <a:pPr>
              <a:buNone/>
            </a:pPr>
            <a:endParaRPr lang="en-AU" sz="1000" dirty="0" smtClean="0"/>
          </a:p>
          <a:p>
            <a:endParaRPr lang="en-AU" sz="1000" dirty="0"/>
          </a:p>
        </p:txBody>
      </p:sp>
      <p:pic>
        <p:nvPicPr>
          <p:cNvPr id="6" name="Picture 5" descr="187224.jpg"/>
          <p:cNvPicPr>
            <a:picLocks noChangeAspect="1"/>
          </p:cNvPicPr>
          <p:nvPr/>
        </p:nvPicPr>
        <p:blipFill>
          <a:blip r:embed="rId2"/>
          <a:stretch>
            <a:fillRect/>
          </a:stretch>
        </p:blipFill>
        <p:spPr>
          <a:xfrm>
            <a:off x="4714876" y="1357298"/>
            <a:ext cx="1166810" cy="1319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643438" y="2643182"/>
            <a:ext cx="1571636" cy="230832"/>
          </a:xfrm>
          <a:prstGeom prst="rect">
            <a:avLst/>
          </a:prstGeom>
          <a:noFill/>
        </p:spPr>
        <p:txBody>
          <a:bodyPr wrap="square" rtlCol="0">
            <a:spAutoFit/>
          </a:bodyPr>
          <a:lstStyle/>
          <a:p>
            <a:r>
              <a:rPr lang="en-AU" sz="900" dirty="0" smtClean="0"/>
              <a:t>Erementar Gerard</a:t>
            </a:r>
            <a:endParaRPr lang="en-AU" sz="900" dirty="0"/>
          </a:p>
        </p:txBody>
      </p:sp>
      <p:pic>
        <p:nvPicPr>
          <p:cNvPr id="8" name="Picture 7" descr="anime 2.jpg"/>
          <p:cNvPicPr>
            <a:picLocks noChangeAspect="1"/>
          </p:cNvPicPr>
          <p:nvPr/>
        </p:nvPicPr>
        <p:blipFill>
          <a:blip r:embed="rId3" cstate="print"/>
          <a:stretch>
            <a:fillRect/>
          </a:stretch>
        </p:blipFill>
        <p:spPr>
          <a:xfrm>
            <a:off x="6215074" y="1571612"/>
            <a:ext cx="1370075" cy="1027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archer.jpg"/>
          <p:cNvPicPr>
            <a:picLocks noChangeAspect="1"/>
          </p:cNvPicPr>
          <p:nvPr/>
        </p:nvPicPr>
        <p:blipFill>
          <a:blip r:embed="rId4"/>
          <a:stretch>
            <a:fillRect/>
          </a:stretch>
        </p:blipFill>
        <p:spPr>
          <a:xfrm>
            <a:off x="6286512" y="2928934"/>
            <a:ext cx="1428760"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obits01_1024.jpg"/>
          <p:cNvPicPr>
            <a:picLocks noChangeAspect="1"/>
          </p:cNvPicPr>
          <p:nvPr/>
        </p:nvPicPr>
        <p:blipFill>
          <a:blip r:embed="rId5" cstate="print"/>
          <a:stretch>
            <a:fillRect/>
          </a:stretch>
        </p:blipFill>
        <p:spPr>
          <a:xfrm>
            <a:off x="4572000" y="4143380"/>
            <a:ext cx="1905013"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Half Frame 19"/>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21" name="Half Frame 20"/>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8" name="Action Button: Forward or Next 17">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9" name="Action Button: Return 18">
            <a:hlinkClick r:id="rId6"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26" name="Action Button: Home 25">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27" name="Action Button: Back or Previous 26">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4" name="6-Point Star 13"/>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5" name="6-Point Star 14"/>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555776" y="188640"/>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Social Values</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p:txBody>
          <a:bodyPr>
            <a:normAutofit/>
          </a:bodyPr>
          <a:lstStyle/>
          <a:p>
            <a:r>
              <a:rPr lang="en-US" sz="1000" dirty="0" smtClean="0"/>
              <a:t>A lone rat among hundreds in a colony realizes that he wants more in life... the premise of </a:t>
            </a:r>
            <a:r>
              <a:rPr lang="en-US" sz="1000" i="1" dirty="0" smtClean="0"/>
              <a:t>Ratatouille</a:t>
            </a:r>
            <a:r>
              <a:rPr lang="en-US" sz="1000" dirty="0" smtClean="0"/>
              <a:t> is Remy, our main rat, has a special talent for </a:t>
            </a:r>
            <a:r>
              <a:rPr lang="en-AU" sz="1000" dirty="0" smtClean="0"/>
              <a:t>odour</a:t>
            </a:r>
            <a:r>
              <a:rPr lang="en-US" sz="1000" dirty="0" smtClean="0"/>
              <a:t> and taste, making him aspire to be plunged in the world of haute cuisine.</a:t>
            </a:r>
          </a:p>
          <a:p>
            <a:r>
              <a:rPr lang="en-US" sz="1000" dirty="0" smtClean="0"/>
              <a:t>It's a plot often rehashed in Disney films the lowly commoner is the 'diamond in the rough', or the princess-to-be is a lowly maid in a house full of awful sisters.</a:t>
            </a:r>
          </a:p>
          <a:p>
            <a:r>
              <a:rPr lang="en-US" sz="1000" dirty="0" smtClean="0"/>
              <a:t>Remy is a rat in Paris, which give Pixar Studios the change to animate the gorgeous Parisian skyline, as well as the dark, foreboding sewers under the street. Other than those few touches, the only sign that the movie takes place in France is the nearly unintelligible French accent used by the kitchen staff in the Restaurant. But, then again, Disney likes French chefs, too.</a:t>
            </a:r>
          </a:p>
          <a:p>
            <a:r>
              <a:rPr lang="en-US" sz="1000" dirty="0" smtClean="0"/>
              <a:t>All these literary influences aside, Ratatouille is not a complex movie and is rather easy to watch, with frequent slapstick routines and hilarious gags. It gives in to the current family movie formula: lovable animal characters evil villain silly voices adult wink-wink gags = fun for the entire family.</a:t>
            </a:r>
          </a:p>
          <a:p>
            <a:r>
              <a:rPr lang="en-US" sz="1000" dirty="0" smtClean="0"/>
              <a:t>In society we believe that rats are filthy creatures and we want to kill them straight away. The saying “Seeing and Believing” is challenged because we don’t believe that rats can cook as the rats are a personification as Remy has human characteristics. He walks on two feet and has dreams of becoming a chef.  </a:t>
            </a:r>
            <a:br>
              <a:rPr lang="en-US" sz="1000" dirty="0" smtClean="0"/>
            </a:br>
            <a:r>
              <a:rPr lang="en-US" sz="1000" dirty="0" smtClean="0"/>
              <a:t> </a:t>
            </a:r>
            <a:br>
              <a:rPr lang="en-US" sz="1000" dirty="0" smtClean="0"/>
            </a:br>
            <a:endParaRPr lang="en-AU" sz="1000" dirty="0"/>
          </a:p>
        </p:txBody>
      </p:sp>
      <p:sp>
        <p:nvSpPr>
          <p:cNvPr id="11" name="Half Frame 10"/>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Half Frame 11"/>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6" name="Action Button: Forward or Next 15">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7" name="Action Button: Return 16">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8" name="Action Button: Home 17">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9" name="Action Button: Back or Previous 18">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3074" name="Picture 2" descr="http://tbn0.google.com/images?q=tbn:pgTMejNLA1BbZM:http://images.quickblogcast.com/65378-84962/ratatouille_remy_01.jpg">
            <a:hlinkClick r:id="rId3"/>
          </p:cNvPr>
          <p:cNvPicPr>
            <a:picLocks noChangeAspect="1" noChangeArrowheads="1"/>
          </p:cNvPicPr>
          <p:nvPr/>
        </p:nvPicPr>
        <p:blipFill>
          <a:blip r:embed="rId4"/>
          <a:srcRect/>
          <a:stretch>
            <a:fillRect/>
          </a:stretch>
        </p:blipFill>
        <p:spPr bwMode="auto">
          <a:xfrm>
            <a:off x="5000628" y="1428736"/>
            <a:ext cx="2214578" cy="221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images.allmoviephoto.com/2007_Ratatouille/2007_ratatouille_007.jpg"/>
          <p:cNvPicPr>
            <a:picLocks noChangeAspect="1" noChangeArrowheads="1"/>
          </p:cNvPicPr>
          <p:nvPr/>
        </p:nvPicPr>
        <p:blipFill>
          <a:blip r:embed="rId5"/>
          <a:srcRect/>
          <a:stretch>
            <a:fillRect/>
          </a:stretch>
        </p:blipFill>
        <p:spPr bwMode="auto">
          <a:xfrm>
            <a:off x="4857752" y="4000504"/>
            <a:ext cx="3753550" cy="1565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5" name="6-Point Star 4"/>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6" name="6-Point Star 5"/>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3131840" y="404664"/>
            <a:ext cx="4762872" cy="1143000"/>
          </a:xfrm>
        </p:spPr>
        <p:txBody>
          <a:bodyPr>
            <a:normAutofit fontScale="90000"/>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Alternatives to present findings </a:t>
            </a:r>
            <a:endParaRPr lang="en-AU" dirty="0"/>
          </a:p>
        </p:txBody>
      </p:sp>
      <p:sp>
        <p:nvSpPr>
          <p:cNvPr id="3" name="Content Placeholder 2"/>
          <p:cNvSpPr>
            <a:spLocks noGrp="1"/>
          </p:cNvSpPr>
          <p:nvPr>
            <p:ph idx="1"/>
          </p:nvPr>
        </p:nvSpPr>
        <p:spPr>
          <a:xfrm>
            <a:off x="323528" y="2780928"/>
            <a:ext cx="8229600" cy="2260848"/>
          </a:xfrm>
        </p:spPr>
        <p:txBody>
          <a:bodyPr>
            <a:normAutofit/>
          </a:bodyPr>
          <a:lstStyle/>
          <a:p>
            <a:r>
              <a:rPr lang="en-AU" sz="1400" dirty="0" smtClean="0"/>
              <a:t>Instead of using PowerPoint, the alternative would be to use Microsoft Word.</a:t>
            </a:r>
          </a:p>
          <a:p>
            <a:r>
              <a:rPr lang="en-AU" sz="1400" dirty="0" smtClean="0"/>
              <a:t>Microsoft Word would be better because  you are able to put more information into each heading. </a:t>
            </a:r>
            <a:endParaRPr lang="en-AU" sz="14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2" name="6-Point Star 11"/>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3" name="6-Point Star 12"/>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3419872" y="332656"/>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Bibliography</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a:bodyPr>
          <a:lstStyle/>
          <a:p>
            <a:r>
              <a:rPr lang="en-AU" sz="1200" dirty="0" smtClean="0">
                <a:latin typeface="Candara" pitchFamily="34" charset="0"/>
                <a:hlinkClick r:id="rId2"/>
              </a:rPr>
              <a:t>http://en.wikipedia.org/wiki/History_of_animation</a:t>
            </a:r>
            <a:endParaRPr lang="en-AU" sz="1200" dirty="0" smtClean="0">
              <a:latin typeface="Candara" pitchFamily="34" charset="0"/>
            </a:endParaRPr>
          </a:p>
          <a:p>
            <a:r>
              <a:rPr lang="en-AU" sz="1200" dirty="0" smtClean="0">
                <a:latin typeface="Candara" pitchFamily="34" charset="0"/>
                <a:hlinkClick r:id="rId3"/>
              </a:rPr>
              <a:t>http://outsourcecadservices.blogspot.com/2007/10/advantages-disadvantages-and.html</a:t>
            </a:r>
            <a:endParaRPr lang="en-AU" sz="1200" dirty="0" smtClean="0">
              <a:latin typeface="Candara" pitchFamily="34" charset="0"/>
            </a:endParaRPr>
          </a:p>
          <a:p>
            <a:r>
              <a:rPr lang="en-AU" sz="1200" dirty="0" smtClean="0">
                <a:latin typeface="Candara" pitchFamily="34" charset="0"/>
                <a:hlinkClick r:id="rId4"/>
              </a:rPr>
              <a:t>http://www.wisegeek.com/what-is-animation.htm</a:t>
            </a:r>
            <a:endParaRPr lang="en-AU" sz="1200" dirty="0" smtClean="0">
              <a:latin typeface="Candara" pitchFamily="34" charset="0"/>
            </a:endParaRPr>
          </a:p>
          <a:p>
            <a:r>
              <a:rPr lang="en-AU" sz="1200" dirty="0" smtClean="0">
                <a:latin typeface="Candara" pitchFamily="34" charset="0"/>
                <a:hlinkClick r:id="rId5"/>
              </a:rPr>
              <a:t>http://findarticles.com/p/articles/mi_m0JQP/is_308/ai_30188222/pg_1?tag=artBody;col1</a:t>
            </a:r>
            <a:r>
              <a:rPr lang="en-AU" sz="1200" dirty="0" smtClean="0">
                <a:latin typeface="Candara" pitchFamily="34" charset="0"/>
              </a:rPr>
              <a:t> (Page 1 of 5)</a:t>
            </a:r>
            <a:r>
              <a:rPr lang="en-US" sz="1200" dirty="0" smtClean="0"/>
              <a:t> </a:t>
            </a:r>
            <a:endParaRPr lang="en-AU" sz="1200" dirty="0" smtClean="0"/>
          </a:p>
          <a:p>
            <a:r>
              <a:rPr lang="en-US" sz="1200" u="sng" dirty="0" smtClean="0">
                <a:hlinkClick r:id="rId6"/>
              </a:rPr>
              <a:t>http://en.wikipedia.org/wiki/Cave_painting</a:t>
            </a:r>
            <a:endParaRPr lang="en-AU" sz="1200" dirty="0" smtClean="0"/>
          </a:p>
          <a:p>
            <a:r>
              <a:rPr lang="en-US" sz="1200" u="sng" dirty="0" smtClean="0">
                <a:hlinkClick r:id="rId7"/>
              </a:rPr>
              <a:t>http://www.moviecritic.com.au/ratatouille-film-movie-review/</a:t>
            </a:r>
            <a:endParaRPr lang="en-AU" sz="1200" dirty="0" smtClean="0"/>
          </a:p>
          <a:p>
            <a:r>
              <a:rPr lang="en-US" sz="1200" u="sng" dirty="0" smtClean="0">
                <a:hlinkClick r:id="rId8"/>
              </a:rPr>
              <a:t>http://www.telewatcher.com/Animation/South-Park/South-Park--Potty-Humor-with-a-Moral.29192</a:t>
            </a:r>
            <a:endParaRPr lang="en-AU" sz="1200" dirty="0" smtClean="0"/>
          </a:p>
          <a:p>
            <a:r>
              <a:rPr lang="en-US" sz="1200" u="sng" dirty="0" smtClean="0">
                <a:hlinkClick r:id="rId9"/>
              </a:rPr>
              <a:t>http://www.nsru.ac.th/langcenter/Willard/Story/Animation%20%20cartoons.htm</a:t>
            </a:r>
            <a:endParaRPr lang="en-AU" sz="1200" dirty="0" smtClean="0"/>
          </a:p>
          <a:p>
            <a:r>
              <a:rPr lang="en-US" sz="1200" u="sng" dirty="0" smtClean="0">
                <a:hlinkClick r:id="rId10"/>
              </a:rPr>
              <a:t>http://www.articlesbase.com/technology-articles/advantages-disadvantages-and-applications-of-motion-capture-217465.html</a:t>
            </a:r>
            <a:endParaRPr lang="en-AU" sz="1200" dirty="0" smtClean="0"/>
          </a:p>
          <a:p>
            <a:endParaRPr lang="en-AU" sz="1200" dirty="0" smtClean="0">
              <a:latin typeface="Candara" pitchFamily="34" charset="0"/>
            </a:endParaRPr>
          </a:p>
          <a:p>
            <a:endParaRPr lang="en-AU" sz="1200" dirty="0" smtClean="0">
              <a:latin typeface="Candara" pitchFamily="34" charset="0"/>
            </a:endParaRPr>
          </a:p>
          <a:p>
            <a:endParaRPr lang="en-AU" sz="1200" dirty="0" smtClean="0">
              <a:latin typeface="Candara" pitchFamily="34" charset="0"/>
            </a:endParaRPr>
          </a:p>
          <a:p>
            <a:endParaRPr lang="en-AU" sz="1200" dirty="0">
              <a:latin typeface="Candara" pitchFamily="34" charset="0"/>
            </a:endParaRPr>
          </a:p>
        </p:txBody>
      </p:sp>
      <p:sp>
        <p:nvSpPr>
          <p:cNvPr id="9" name="Half Frame 8"/>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0" name="Half Frame 9"/>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Action Button: Home 13">
            <a:hlinkClick r:id="" action="ppaction://hlinkshowjump?jump=firstslide" highlightClick="1"/>
          </p:cNvPr>
          <p:cNvSpPr/>
          <p:nvPr/>
        </p:nvSpPr>
        <p:spPr>
          <a:xfrm>
            <a:off x="8143900"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5" name="Action Button: Return 14">
            <a:hlinkClick r:id="rId11" action="ppaction://hlinksldjump" highlightClick="1"/>
          </p:cNvPr>
          <p:cNvSpPr/>
          <p:nvPr/>
        </p:nvSpPr>
        <p:spPr>
          <a:xfrm>
            <a:off x="7572396" y="6215082"/>
            <a:ext cx="428628" cy="428628"/>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8" name="6-Point Star 17"/>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9" name="6-Point Star 18"/>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267744" y="404664"/>
            <a:ext cx="7467600" cy="703282"/>
          </a:xfrm>
        </p:spPr>
        <p:txBody>
          <a:bodyPr>
            <a:normAutofit fontScale="90000"/>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Table of Contents</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nvPr>
        </p:nvGraphicFramePr>
        <p:xfrm>
          <a:off x="500034" y="1357298"/>
          <a:ext cx="7929618" cy="530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tion Button: Forward or Next 4">
            <a:hlinkClick r:id="" action="ppaction://hlinkshowjump?jump=nextslide" highlightClick="1"/>
          </p:cNvPr>
          <p:cNvSpPr/>
          <p:nvPr/>
        </p:nvSpPr>
        <p:spPr>
          <a:xfrm>
            <a:off x="8572528" y="6357958"/>
            <a:ext cx="357190" cy="28575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dirty="0"/>
          </a:p>
        </p:txBody>
      </p:sp>
      <p:sp>
        <p:nvSpPr>
          <p:cNvPr id="12" name="Half Frame 11"/>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3" name="Half Frame 12"/>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1" name="Action Button: Return 10">
            <a:hlinkClick r:id="rId7" action="ppaction://hlinksldjump" highlightClick="1"/>
          </p:cNvPr>
          <p:cNvSpPr/>
          <p:nvPr/>
        </p:nvSpPr>
        <p:spPr>
          <a:xfrm>
            <a:off x="8072462"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4" name="Action Button: Home 13">
            <a:hlinkClick r:id="" action="ppaction://hlinkshowjump?jump=firstslide" highlightClick="1"/>
          </p:cNvPr>
          <p:cNvSpPr/>
          <p:nvPr/>
        </p:nvSpPr>
        <p:spPr>
          <a:xfrm>
            <a:off x="7429520"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5" name="Action Button: Back or Previous 14">
            <a:hlinkClick r:id="" action="ppaction://hlinkshowjump?jump=previousslide" highlightClick="1"/>
          </p:cNvPr>
          <p:cNvSpPr/>
          <p:nvPr/>
        </p:nvSpPr>
        <p:spPr>
          <a:xfrm>
            <a:off x="6929454"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5" name="6-Point Star 4"/>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6" name="6-Point Star 5"/>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915816" y="116632"/>
            <a:ext cx="5688632"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Help </a:t>
            </a:r>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Page GUIDE</a:t>
            </a:r>
            <a:endParaRPr lang="en-AU" dirty="0"/>
          </a:p>
        </p:txBody>
      </p:sp>
      <p:sp>
        <p:nvSpPr>
          <p:cNvPr id="3" name="Content Placeholder 2"/>
          <p:cNvSpPr>
            <a:spLocks noGrp="1"/>
          </p:cNvSpPr>
          <p:nvPr>
            <p:ph idx="1"/>
          </p:nvPr>
        </p:nvSpPr>
        <p:spPr/>
        <p:txBody>
          <a:bodyPr/>
          <a:lstStyle/>
          <a:p>
            <a:r>
              <a:rPr lang="en-AU" dirty="0" smtClean="0"/>
              <a:t> </a:t>
            </a:r>
            <a:endParaRPr lang="en-AU" dirty="0"/>
          </a:p>
        </p:txBody>
      </p:sp>
      <p:sp>
        <p:nvSpPr>
          <p:cNvPr id="7" name="Action Button: Return 6">
            <a:hlinkClick r:id="rId2" action="ppaction://hlinksldjump" highlightClick="1"/>
          </p:cNvPr>
          <p:cNvSpPr/>
          <p:nvPr/>
        </p:nvSpPr>
        <p:spPr>
          <a:xfrm>
            <a:off x="8572528" y="6357958"/>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8" name="Action Button: Forward or Next 7">
            <a:hlinkClick r:id="" action="ppaction://hlinkshowjump?jump=nextslide" highlightClick="1"/>
          </p:cNvPr>
          <p:cNvSpPr/>
          <p:nvPr/>
        </p:nvSpPr>
        <p:spPr>
          <a:xfrm>
            <a:off x="571472" y="1714488"/>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9" name="TextBox 8"/>
          <p:cNvSpPr txBox="1"/>
          <p:nvPr/>
        </p:nvSpPr>
        <p:spPr>
          <a:xfrm>
            <a:off x="1142976" y="1785926"/>
            <a:ext cx="5786478" cy="369332"/>
          </a:xfrm>
          <a:prstGeom prst="rect">
            <a:avLst/>
          </a:prstGeom>
          <a:noFill/>
        </p:spPr>
        <p:txBody>
          <a:bodyPr wrap="square" rtlCol="0">
            <a:spAutoFit/>
          </a:bodyPr>
          <a:lstStyle/>
          <a:p>
            <a:r>
              <a:rPr lang="en-AU" dirty="0" smtClean="0"/>
              <a:t>Next Slide</a:t>
            </a:r>
            <a:endParaRPr lang="en-AU" dirty="0"/>
          </a:p>
        </p:txBody>
      </p:sp>
      <p:sp>
        <p:nvSpPr>
          <p:cNvPr id="10" name="Action Button: Home 9">
            <a:hlinkClick r:id="" action="ppaction://hlinkshowjump?jump=firstslide" highlightClick="1"/>
          </p:cNvPr>
          <p:cNvSpPr/>
          <p:nvPr/>
        </p:nvSpPr>
        <p:spPr>
          <a:xfrm>
            <a:off x="500034" y="2285992"/>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1" name="TextBox 10"/>
          <p:cNvSpPr txBox="1"/>
          <p:nvPr/>
        </p:nvSpPr>
        <p:spPr>
          <a:xfrm>
            <a:off x="1214414" y="2357430"/>
            <a:ext cx="1500198" cy="369332"/>
          </a:xfrm>
          <a:prstGeom prst="rect">
            <a:avLst/>
          </a:prstGeom>
          <a:noFill/>
        </p:spPr>
        <p:txBody>
          <a:bodyPr wrap="square" rtlCol="0">
            <a:spAutoFit/>
          </a:bodyPr>
          <a:lstStyle/>
          <a:p>
            <a:r>
              <a:rPr lang="en-AU" dirty="0" smtClean="0"/>
              <a:t>Home</a:t>
            </a:r>
            <a:endParaRPr lang="en-AU" dirty="0"/>
          </a:p>
        </p:txBody>
      </p:sp>
      <p:sp>
        <p:nvSpPr>
          <p:cNvPr id="12" name="Action Button: Return 11">
            <a:hlinkClick r:id="rId2" action="ppaction://hlinksldjump" highlightClick="1"/>
          </p:cNvPr>
          <p:cNvSpPr/>
          <p:nvPr/>
        </p:nvSpPr>
        <p:spPr>
          <a:xfrm>
            <a:off x="571472" y="3000372"/>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3" name="TextBox 12"/>
          <p:cNvSpPr txBox="1"/>
          <p:nvPr/>
        </p:nvSpPr>
        <p:spPr>
          <a:xfrm>
            <a:off x="1142976" y="3000372"/>
            <a:ext cx="1500198" cy="369332"/>
          </a:xfrm>
          <a:prstGeom prst="rect">
            <a:avLst/>
          </a:prstGeom>
          <a:noFill/>
        </p:spPr>
        <p:txBody>
          <a:bodyPr wrap="square" rtlCol="0">
            <a:spAutoFit/>
          </a:bodyPr>
          <a:lstStyle/>
          <a:p>
            <a:r>
              <a:rPr lang="en-AU" dirty="0" smtClean="0"/>
              <a:t>Return</a:t>
            </a:r>
            <a:endParaRPr lang="en-AU" dirty="0"/>
          </a:p>
        </p:txBody>
      </p:sp>
      <p:sp>
        <p:nvSpPr>
          <p:cNvPr id="14" name="Action Button: Back or Previous 13">
            <a:hlinkClick r:id="" action="ppaction://hlinkshowjump?jump=previousslide" highlightClick="1"/>
          </p:cNvPr>
          <p:cNvSpPr/>
          <p:nvPr/>
        </p:nvSpPr>
        <p:spPr>
          <a:xfrm>
            <a:off x="571472" y="3500438"/>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5" name="TextBox 14"/>
          <p:cNvSpPr txBox="1"/>
          <p:nvPr/>
        </p:nvSpPr>
        <p:spPr>
          <a:xfrm>
            <a:off x="1214414" y="3500438"/>
            <a:ext cx="1500198" cy="369332"/>
          </a:xfrm>
          <a:prstGeom prst="rect">
            <a:avLst/>
          </a:prstGeom>
          <a:noFill/>
        </p:spPr>
        <p:txBody>
          <a:bodyPr wrap="square" rtlCol="0">
            <a:spAutoFit/>
          </a:bodyPr>
          <a:lstStyle/>
          <a:p>
            <a:r>
              <a:rPr lang="en-AU" dirty="0" smtClean="0"/>
              <a:t>Previous Slide</a:t>
            </a:r>
            <a:endParaRPr lang="en-AU" dirty="0"/>
          </a:p>
        </p:txBody>
      </p:sp>
      <p:pic>
        <p:nvPicPr>
          <p:cNvPr id="16" name="Picture 15" descr="Screen shot 2020-04-25 at 2.3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412776"/>
            <a:ext cx="5575300" cy="4559300"/>
          </a:xfrm>
          <a:prstGeom prst="rect">
            <a:avLst/>
          </a:prstGeom>
        </p:spPr>
      </p:pic>
      <p:sp>
        <p:nvSpPr>
          <p:cNvPr id="17" name="Title 1"/>
          <p:cNvSpPr txBox="1">
            <a:spLocks/>
          </p:cNvSpPr>
          <p:nvPr/>
        </p:nvSpPr>
        <p:spPr>
          <a:xfrm>
            <a:off x="2123728" y="5013176"/>
            <a:ext cx="3024336"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Help Page</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21" name="6-Point Star 20"/>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22" name="6-Point Star 21"/>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051720" y="260648"/>
            <a:ext cx="6563072"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History of Animation</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p:txBody>
          <a:bodyPr>
            <a:normAutofit fontScale="85000" lnSpcReduction="10000"/>
          </a:bodyPr>
          <a:lstStyle/>
          <a:p>
            <a:r>
              <a:rPr lang="en-AU" sz="1100" dirty="0" smtClean="0">
                <a:latin typeface="Candara" pitchFamily="34" charset="0"/>
              </a:rPr>
              <a:t>In order to create an illusion of movement, animation is the rapid display of a sequence of images of 2-D and 3-D artwork or model positions. Animation can be created and demonstrated in a number of ways and is an optical illusion of motion due to the phenomenon of persistence of vision. </a:t>
            </a:r>
          </a:p>
          <a:p>
            <a:endParaRPr lang="en-AU" sz="1100" dirty="0" smtClean="0">
              <a:latin typeface="Candara" pitchFamily="34" charset="0"/>
            </a:endParaRPr>
          </a:p>
          <a:p>
            <a:r>
              <a:rPr lang="en-AU" sz="1100" dirty="0" smtClean="0">
                <a:latin typeface="Candara" pitchFamily="34" charset="0"/>
              </a:rPr>
              <a:t>Although there are several other forms of presenting animation the most common method of presenting animation is as a motion picture of video program. Animation is referred to as a way of activating a community, which means it encourages users to interact with a given service and connected to moderation.  </a:t>
            </a:r>
          </a:p>
          <a:p>
            <a:endParaRPr lang="en-AU" sz="1100" dirty="0" smtClean="0">
              <a:latin typeface="Candara" pitchFamily="34" charset="0"/>
            </a:endParaRPr>
          </a:p>
          <a:p>
            <a:r>
              <a:rPr lang="en-AU" sz="1100" dirty="0" smtClean="0">
                <a:latin typeface="Candara" pitchFamily="34" charset="0"/>
              </a:rPr>
              <a:t>Beginning in the 1890s was  the history of cartoonist drawing faces on a chalkboard, and the faces </a:t>
            </a:r>
            <a:r>
              <a:rPr lang="en-AU" sz="1100" b="1" dirty="0" smtClean="0">
                <a:latin typeface="Candara" pitchFamily="34" charset="0"/>
              </a:rPr>
              <a:t>film</a:t>
            </a:r>
            <a:r>
              <a:rPr lang="en-AU" sz="1100" dirty="0" smtClean="0">
                <a:latin typeface="Candara" pitchFamily="34" charset="0"/>
              </a:rPr>
              <a:t> animation began in the 1890s with the earliest days of silent films and continues through the present day. The first animated </a:t>
            </a:r>
            <a:r>
              <a:rPr lang="en-AU" sz="1100" b="1" dirty="0" smtClean="0">
                <a:latin typeface="Candara" pitchFamily="34" charset="0"/>
              </a:rPr>
              <a:t>film</a:t>
            </a:r>
            <a:r>
              <a:rPr lang="en-AU" sz="1100" dirty="0" smtClean="0">
                <a:latin typeface="Candara" pitchFamily="34" charset="0"/>
              </a:rPr>
              <a:t> was created by Charles-Émile Reynaud, inventor of the praxinoscope, an animation system using loops of 12 pictures. On October 28, 1892 at Musée Grévin in Paris, France he exhibited animations consisting of loops of about 500 frames, using his Théâtre Optique system - similar in principle to a modern film projector.</a:t>
            </a:r>
          </a:p>
          <a:p>
            <a:endParaRPr lang="en-AU" sz="1100" dirty="0" smtClean="0">
              <a:latin typeface="Candara" pitchFamily="34" charset="0"/>
            </a:endParaRPr>
          </a:p>
          <a:p>
            <a:r>
              <a:rPr lang="en-AU" sz="1100" dirty="0" smtClean="0">
                <a:latin typeface="Candara" pitchFamily="34" charset="0"/>
              </a:rPr>
              <a:t>The first animated work on standard picture film was </a:t>
            </a:r>
            <a:r>
              <a:rPr lang="en-AU" sz="1100" i="1" dirty="0" smtClean="0">
                <a:latin typeface="Candara" pitchFamily="34" charset="0"/>
              </a:rPr>
              <a:t>Humorous Phases of Funny Faces</a:t>
            </a:r>
            <a:r>
              <a:rPr lang="en-AU" sz="1100" dirty="0" smtClean="0">
                <a:latin typeface="Candara" pitchFamily="34" charset="0"/>
              </a:rPr>
              <a:t> (1906) by J. Stuart Blackton. It features a apparently coming to life.</a:t>
            </a:r>
          </a:p>
          <a:p>
            <a:r>
              <a:rPr lang="en-AU" sz="1100" i="1" dirty="0" smtClean="0">
                <a:latin typeface="Candara" pitchFamily="34" charset="0"/>
              </a:rPr>
              <a:t>Fantasmagorie</a:t>
            </a:r>
            <a:r>
              <a:rPr lang="en-AU" sz="1100" dirty="0" smtClean="0">
                <a:latin typeface="Candara" pitchFamily="34" charset="0"/>
              </a:rPr>
              <a:t>, by the French director Émile Cohl (also called </a:t>
            </a:r>
            <a:r>
              <a:rPr lang="en-AU" sz="1100" i="1" dirty="0" smtClean="0">
                <a:latin typeface="Candara" pitchFamily="34" charset="0"/>
              </a:rPr>
              <a:t>Émile Courtet</a:t>
            </a:r>
            <a:r>
              <a:rPr lang="en-AU" sz="1100" dirty="0" smtClean="0">
                <a:latin typeface="Candara" pitchFamily="34" charset="0"/>
              </a:rPr>
              <a:t>), is also noteworthy. It was screened for the first time on August 17, 1908 at Théâtre du Gymnase in Paris. Émile Courtet later went to Fort Lee, New Jersey near New York City in 1912, where he worked for French studio Éclair and spread its technique in the US.</a:t>
            </a:r>
          </a:p>
          <a:p>
            <a:endParaRPr lang="en-AU" sz="1100" dirty="0" smtClean="0">
              <a:latin typeface="Candara" pitchFamily="34" charset="0"/>
            </a:endParaRPr>
          </a:p>
          <a:p>
            <a:r>
              <a:rPr lang="en-AU" sz="1100" dirty="0" smtClean="0">
                <a:latin typeface="Candara" pitchFamily="34" charset="0"/>
              </a:rPr>
              <a:t>The first puppet-animated film was </a:t>
            </a:r>
            <a:r>
              <a:rPr lang="en-AU" sz="1100" i="1" dirty="0" smtClean="0">
                <a:latin typeface="Candara" pitchFamily="34" charset="0"/>
              </a:rPr>
              <a:t>The Beautiful Lukanida</a:t>
            </a:r>
            <a:r>
              <a:rPr lang="en-AU" sz="1100" dirty="0" smtClean="0">
                <a:latin typeface="Candara" pitchFamily="34" charset="0"/>
              </a:rPr>
              <a:t> (1912) by the Russian-born (ethnically Polish) director Wladyslaw Starewicz (Ladislas Starevich).</a:t>
            </a:r>
          </a:p>
          <a:p>
            <a:endParaRPr lang="en-AU" sz="1100" dirty="0"/>
          </a:p>
        </p:txBody>
      </p:sp>
      <p:pic>
        <p:nvPicPr>
          <p:cNvPr id="12" name="Picture 2" descr="http://www.pixelsurgeon.com/admin/shared/images/shrek_big.jpg1055538821"/>
          <p:cNvPicPr>
            <a:picLocks noChangeAspect="1" noChangeArrowheads="1"/>
          </p:cNvPicPr>
          <p:nvPr/>
        </p:nvPicPr>
        <p:blipFill>
          <a:blip r:embed="rId2"/>
          <a:srcRect/>
          <a:stretch>
            <a:fillRect/>
          </a:stretch>
        </p:blipFill>
        <p:spPr bwMode="auto">
          <a:xfrm>
            <a:off x="4929190" y="1785926"/>
            <a:ext cx="289421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Half Frame 14"/>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6" name="Half Frame 15"/>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3" name="Action Button: Forward or Next 12">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4" name="Action Button: Return 13">
            <a:hlinkClick r:id="rId3"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7" name="Action Button: Home 16">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8" name="Action Button: Back or Previous 17">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9" name="6-Point Star 18"/>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20" name="6-Point Star 19"/>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1763688" y="116632"/>
            <a:ext cx="7139136" cy="1143000"/>
          </a:xfrm>
        </p:spPr>
        <p:txBody>
          <a:bodyPr>
            <a:normAutofit fontScale="90000"/>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Cave Paintings and Spinning Pottery</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428596" y="1357298"/>
            <a:ext cx="4038600" cy="5143536"/>
          </a:xfrm>
        </p:spPr>
        <p:txBody>
          <a:bodyPr>
            <a:noAutofit/>
          </a:bodyPr>
          <a:lstStyle/>
          <a:p>
            <a:r>
              <a:rPr lang="en-AU" sz="1200" dirty="0" smtClean="0"/>
              <a:t>Cave Paintings are basically paintings on cave walls and ceilings. Cave paintings is the term is used especially for those dating to prehistoric times. </a:t>
            </a:r>
          </a:p>
          <a:p>
            <a:r>
              <a:rPr lang="en-AU" sz="1200" dirty="0" smtClean="0"/>
              <a:t>European cave paintings date back to 32,000 years ago and is the earliest known for cave paintings. The purpose of the cave paintings is not known. </a:t>
            </a:r>
          </a:p>
          <a:p>
            <a:r>
              <a:rPr lang="en-AU" sz="1200" dirty="0" smtClean="0"/>
              <a:t>Cave paintings were not mere decorations of living areas, as evidence suggest since there is no signs of ongoing habitation. </a:t>
            </a:r>
          </a:p>
          <a:p>
            <a:r>
              <a:rPr lang="en-AU" sz="1200" dirty="0" smtClean="0"/>
              <a:t>Cave Paintings were a way of transmitting information as some theories hold while other theories Also, they are often in areas of caves that are not easily accessed. Some theories hold that they may have been a way of transmitting information, while other theories ascribe them a religious or ceremonial purpose.</a:t>
            </a:r>
          </a:p>
          <a:p>
            <a:r>
              <a:rPr lang="en-AU" sz="1200" dirty="0" smtClean="0">
                <a:latin typeface="Candara" pitchFamily="34" charset="0"/>
              </a:rPr>
              <a:t>Cave paintings can be found in Palaeolithic caves. The early attempts to capture the phenomenon of motion were expressed in still drawings. Here animals were depicted with multiple legs in superimposed positions to covey the perception of motion.  </a:t>
            </a:r>
          </a:p>
          <a:p>
            <a:r>
              <a:rPr lang="en-AU" sz="1200" dirty="0" smtClean="0">
                <a:latin typeface="Candara" pitchFamily="34" charset="0"/>
              </a:rPr>
              <a:t>Found in Iran, was a 5,200 year old earthen bowl which had 5 images painted along the side. It shows a goat leaping up to a tree to take a pear, as the bowl is being spun around. This is referred to as spinning pottery.</a:t>
            </a:r>
            <a:endParaRPr lang="en-AU" sz="1200" dirty="0"/>
          </a:p>
        </p:txBody>
      </p:sp>
      <p:pic>
        <p:nvPicPr>
          <p:cNvPr id="1028" name="Picture 4" descr="http://lessonsinthearts.com/UserImages/LascauxCavePaintingLarge.jpg"/>
          <p:cNvPicPr>
            <a:picLocks noChangeAspect="1" noChangeArrowheads="1"/>
          </p:cNvPicPr>
          <p:nvPr/>
        </p:nvPicPr>
        <p:blipFill>
          <a:blip r:embed="rId3"/>
          <a:srcRect/>
          <a:stretch>
            <a:fillRect/>
          </a:stretch>
        </p:blipFill>
        <p:spPr bwMode="auto">
          <a:xfrm>
            <a:off x="4500562" y="3643314"/>
            <a:ext cx="4499326" cy="2239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Half Frame 12"/>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Half Frame 13"/>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1" name="Action Button: Forward or Next 10">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2" name="Action Button: Return 11">
            <a:hlinkClick r:id="rId4"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5" name="Action Button: Home 14">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6" name="Action Button: Back or Previous 15">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7" name="6-Point Star 16"/>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8" name="6-Point Star 17"/>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5148064" y="476672"/>
            <a:ext cx="4618856" cy="1143000"/>
          </a:xfrm>
        </p:spPr>
        <p:txBody>
          <a:bodyPr>
            <a:normAutofit fontScale="90000"/>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Computer-generated Imagery</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428596" y="1500174"/>
            <a:ext cx="4043362" cy="5072098"/>
          </a:xfrm>
        </p:spPr>
        <p:txBody>
          <a:bodyPr>
            <a:normAutofit fontScale="40000" lnSpcReduction="20000"/>
          </a:bodyPr>
          <a:lstStyle/>
          <a:p>
            <a:r>
              <a:rPr lang="en-AU" dirty="0" smtClean="0">
                <a:latin typeface="Candara" pitchFamily="34" charset="0"/>
              </a:rPr>
              <a:t>The application of the field of computer graphics or, more specifically, 3D computer graphics to special effects in films, television programs, commercials, simulators and simulation generally, and printed media is Computer-generated imagery (also known as CGI).</a:t>
            </a:r>
          </a:p>
          <a:p>
            <a:endParaRPr lang="en-AU" dirty="0" smtClean="0">
              <a:latin typeface="Candara" pitchFamily="34" charset="0"/>
            </a:endParaRPr>
          </a:p>
          <a:p>
            <a:r>
              <a:rPr lang="en-AU" dirty="0" smtClean="0">
                <a:latin typeface="Candara" pitchFamily="34" charset="0"/>
              </a:rPr>
              <a:t>Using real-time computer graphics (rarely referred to as CGI)  are video games. It may also include pre-rendered "cut scenes" and intro movies and that would be a typical CGI application known as Full Motion Video.</a:t>
            </a:r>
          </a:p>
          <a:p>
            <a:pPr>
              <a:buNone/>
            </a:pPr>
            <a:endParaRPr lang="en-AU" dirty="0" smtClean="0">
              <a:latin typeface="Candara" pitchFamily="34" charset="0"/>
            </a:endParaRPr>
          </a:p>
          <a:p>
            <a:r>
              <a:rPr lang="en-AU" dirty="0" smtClean="0">
                <a:latin typeface="Candara" pitchFamily="34" charset="0"/>
              </a:rPr>
              <a:t>CGI is used for visual effects. Computer generated effects are more controllable than other more physically based processes. It allows the creation of images that would not be feasible using any other technology and the constructing of miniatures for effects shots or hiring extras for crowd scenes. It allows a single artist to produce content without the use of actors, expensive set pieces, or props.</a:t>
            </a:r>
          </a:p>
          <a:p>
            <a:endParaRPr lang="en-AU" dirty="0" smtClean="0">
              <a:latin typeface="Candara" pitchFamily="34" charset="0"/>
            </a:endParaRPr>
          </a:p>
          <a:p>
            <a:r>
              <a:rPr lang="en-AU" dirty="0" smtClean="0">
                <a:latin typeface="Candara" pitchFamily="34" charset="0"/>
              </a:rPr>
              <a:t>The works of Computer-generated imagery (CGI) were changing animated films forever. Toy Story was the first fully computer generated feature film created and was produced by Pixar Animation Studios in 1995. </a:t>
            </a:r>
          </a:p>
          <a:p>
            <a:endParaRPr lang="en-AU" dirty="0" smtClean="0">
              <a:latin typeface="Candara" pitchFamily="34" charset="0"/>
            </a:endParaRPr>
          </a:p>
          <a:p>
            <a:r>
              <a:rPr lang="en-AU" dirty="0" smtClean="0">
                <a:latin typeface="Candara" pitchFamily="34" charset="0"/>
              </a:rPr>
              <a:t>Companies were slowly making the transition from traditional animation to CGI animation was proved through the creation of </a:t>
            </a:r>
            <a:r>
              <a:rPr lang="en-AU" i="1" dirty="0" smtClean="0">
                <a:latin typeface="Candara" pitchFamily="34" charset="0"/>
              </a:rPr>
              <a:t>Toy Story. </a:t>
            </a:r>
            <a:r>
              <a:rPr lang="en-AU" dirty="0" smtClean="0">
                <a:latin typeface="Candara" pitchFamily="34" charset="0"/>
              </a:rPr>
              <a:t>Similar to traditional animation and it still adheres too many of the same principles though the process of CGI animation is still very tedious. Compared to traditional animation the drawing is replaced by 3D modelling which is the principal difference of CGI Animation. </a:t>
            </a:r>
          </a:p>
          <a:p>
            <a:endParaRPr lang="en-AU" dirty="0"/>
          </a:p>
        </p:txBody>
      </p:sp>
      <p:sp>
        <p:nvSpPr>
          <p:cNvPr id="11" name="Half Frame 10"/>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Half Frame 11"/>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0" name="Action Button: Forward or Next 9">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3" name="Action Button: Return 12">
            <a:hlinkClick r:id="rId4"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4" name="Action Button: Home 13">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5" name="Action Button: Back or Previous 14">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4" name="tRexAutopsyWalk_puppet.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32040" y="2780928"/>
            <a:ext cx="4059943" cy="22837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7" name="6-Point Star 16"/>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8" name="6-Point Star 17"/>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1907704" y="188640"/>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Stop Motion Animation</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457200" y="1600200"/>
            <a:ext cx="4038600" cy="4543444"/>
          </a:xfrm>
        </p:spPr>
        <p:txBody>
          <a:bodyPr>
            <a:normAutofit/>
          </a:bodyPr>
          <a:lstStyle/>
          <a:p>
            <a:r>
              <a:rPr lang="en-AU" sz="1200" dirty="0" smtClean="0">
                <a:latin typeface="Candara" pitchFamily="34" charset="0"/>
              </a:rPr>
              <a:t>Almost as old as film making itself, is stop motion animation. </a:t>
            </a:r>
          </a:p>
          <a:p>
            <a:r>
              <a:rPr lang="en-AU" sz="1200" dirty="0" smtClean="0">
                <a:latin typeface="Candara" pitchFamily="34" charset="0"/>
              </a:rPr>
              <a:t>Credited to Albert E. Smith and J. Stuart Blackton for </a:t>
            </a:r>
            <a:r>
              <a:rPr lang="en-AU" sz="1200" i="1" dirty="0" smtClean="0">
                <a:latin typeface="Candara" pitchFamily="34" charset="0"/>
              </a:rPr>
              <a:t>The Humpty Dumpty Circus</a:t>
            </a:r>
            <a:r>
              <a:rPr lang="en-AU" sz="1200" dirty="0" smtClean="0">
                <a:latin typeface="Candara" pitchFamily="34" charset="0"/>
              </a:rPr>
              <a:t> (1898) which was  the first instance of the stop motion technique where a toy circus of acrobats and animals comes to life. </a:t>
            </a:r>
          </a:p>
          <a:p>
            <a:r>
              <a:rPr lang="en-AU" sz="1200" b="1" i="1" dirty="0" smtClean="0">
                <a:latin typeface="Candara" pitchFamily="34" charset="0"/>
              </a:rPr>
              <a:t>Fun in a Bakery Shop</a:t>
            </a:r>
            <a:r>
              <a:rPr lang="en-AU" sz="1200" i="1" dirty="0" smtClean="0">
                <a:latin typeface="Candara" pitchFamily="34" charset="0"/>
              </a:rPr>
              <a:t>, </a:t>
            </a:r>
            <a:r>
              <a:rPr lang="en-AU" sz="1200" dirty="0" smtClean="0">
                <a:latin typeface="Candara" pitchFamily="34" charset="0"/>
              </a:rPr>
              <a:t>a film which used clay for a stop-motion "lightning sculpting" sequence which was made in 1902. Georges Méliès, a French trick film mistro used it to produce moving title-card letters for one of his short films.</a:t>
            </a:r>
          </a:p>
          <a:p>
            <a:r>
              <a:rPr lang="en-AU" sz="1200" dirty="0" smtClean="0">
                <a:latin typeface="Candara" pitchFamily="34" charset="0"/>
              </a:rPr>
              <a:t>James Stuart Blackton who created </a:t>
            </a:r>
            <a:r>
              <a:rPr lang="en-AU" sz="1200" i="1" dirty="0" smtClean="0">
                <a:latin typeface="Candara" pitchFamily="34" charset="0"/>
              </a:rPr>
              <a:t>The Haunted Hotel</a:t>
            </a:r>
            <a:r>
              <a:rPr lang="en-AU" sz="1200" dirty="0" smtClean="0">
                <a:latin typeface="Candara" pitchFamily="34" charset="0"/>
              </a:rPr>
              <a:t> (1907) is another stop motion film and was a resounding success when released. Segundo de Chomón (1871-1929), from Spain, released </a:t>
            </a:r>
            <a:r>
              <a:rPr lang="en-AU" sz="1200" b="1" i="1" dirty="0" smtClean="0">
                <a:latin typeface="Candara" pitchFamily="34" charset="0"/>
              </a:rPr>
              <a:t>El Hotel eléctrico</a:t>
            </a:r>
            <a:r>
              <a:rPr lang="en-AU" sz="1200" dirty="0" smtClean="0">
                <a:latin typeface="Candara" pitchFamily="34" charset="0"/>
              </a:rPr>
              <a:t> later that same year, and used similar techniques as the Blackton film. </a:t>
            </a:r>
          </a:p>
          <a:p>
            <a:endParaRPr lang="en-AU" sz="1000" dirty="0"/>
          </a:p>
        </p:txBody>
      </p:sp>
      <p:sp>
        <p:nvSpPr>
          <p:cNvPr id="11" name="Half Frame 10"/>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2" name="Half Frame 11"/>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3" name="Action Button: Forward or Next 12">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4" name="Action Button: Return 13">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5" name="Action Button: Home 14">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9" name="Action Button: Back or Previous 18">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12290" name="Picture 2" descr="http://tbn0.google.com/images?q=tbn:ugLzcA2j1_SSJM:http://us.animationxpress.com/anex/images2k7/dhim07500.jpg">
            <a:hlinkClick r:id="rId3"/>
          </p:cNvPr>
          <p:cNvPicPr>
            <a:picLocks noChangeAspect="1" noChangeArrowheads="1"/>
          </p:cNvPicPr>
          <p:nvPr/>
        </p:nvPicPr>
        <p:blipFill>
          <a:blip r:embed="rId4"/>
          <a:srcRect/>
          <a:stretch>
            <a:fillRect/>
          </a:stretch>
        </p:blipFill>
        <p:spPr bwMode="auto">
          <a:xfrm>
            <a:off x="5143504" y="1500174"/>
            <a:ext cx="3400847" cy="1857388"/>
          </a:xfrm>
          <a:prstGeom prst="rect">
            <a:avLst/>
          </a:prstGeom>
          <a:noFill/>
        </p:spPr>
      </p:pic>
      <p:pic>
        <p:nvPicPr>
          <p:cNvPr id="12292" name="Picture 4" descr="A stop motion animation of a moving coin.">
            <a:hlinkClick r:id="rId5" tooltip="A stop motion animation of a moving coin."/>
          </p:cNvPr>
          <p:cNvPicPr>
            <a:picLocks noChangeAspect="1" noChangeArrowheads="1" noCrop="1"/>
          </p:cNvPicPr>
          <p:nvPr/>
        </p:nvPicPr>
        <p:blipFill>
          <a:blip r:embed="rId6"/>
          <a:srcRect/>
          <a:stretch>
            <a:fillRect/>
          </a:stretch>
        </p:blipFill>
        <p:spPr bwMode="auto">
          <a:xfrm>
            <a:off x="5072066" y="3643314"/>
            <a:ext cx="1714500" cy="12858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9" name="6-Point Star 18"/>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20" name="6-Point Star 19"/>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2339752" y="260648"/>
            <a:ext cx="822960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Where is it used</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457200" y="1600200"/>
            <a:ext cx="4038600" cy="4757758"/>
          </a:xfrm>
        </p:spPr>
        <p:txBody>
          <a:bodyPr>
            <a:normAutofit lnSpcReduction="10000"/>
          </a:bodyPr>
          <a:lstStyle/>
          <a:p>
            <a:r>
              <a:rPr lang="en-AU" sz="1100" dirty="0" smtClean="0"/>
              <a:t>Animation is used for entertainment  purposes and is like an optical illusion. </a:t>
            </a:r>
          </a:p>
          <a:p>
            <a:r>
              <a:rPr lang="en-AU" sz="1100" dirty="0" smtClean="0"/>
              <a:t>Animation is considered a form of art, in addition to its use for entertainment. Throughout the world it is often displayed and celebrated in film festivals. Animation has a place in learning and instructional applications as well which are used for educational purposes. </a:t>
            </a:r>
          </a:p>
          <a:p>
            <a:r>
              <a:rPr lang="en-AU" sz="1100" dirty="0" smtClean="0"/>
              <a:t>often considered to be animation in its classic form is Cartoon animation. In the early part of the 20th century and calls for the use of 24 different drawings per second was when the animated cartoon made its debut In traditional animated cartoons, frames are hand drawn.</a:t>
            </a:r>
          </a:p>
          <a:p>
            <a:r>
              <a:rPr lang="en-AU" sz="1100" dirty="0" smtClean="0"/>
              <a:t>Most of the animation made for television and film is produced by professorial studios as animation is both time-consuming and costly to produce. There are many independent studios and there are many resources, such as lower-cost animation programs and distribution networks, which make work much easier for the independent animator. </a:t>
            </a:r>
          </a:p>
          <a:p>
            <a:r>
              <a:rPr lang="en-AU" sz="1100" dirty="0" smtClean="0"/>
              <a:t>Each frame is produced on an individual basis, when animation is used for films or movies. Using computers or photographs of images that are either drawn or painted, is how frames are produced. By altering a model unit in small ways and using a special camera to take pictures of the results is another way in which frames can also be generated. by altering a model unit in small ways and using a special camera to take pictures of the results. The film or movie that results fools the eye into seeing continuous movement, no matter what method is used.</a:t>
            </a:r>
          </a:p>
          <a:p>
            <a:pPr>
              <a:buNone/>
            </a:pPr>
            <a:endParaRPr lang="en-AU" sz="1100" dirty="0">
              <a:latin typeface="Candara" pitchFamily="34" charset="0"/>
            </a:endParaRPr>
          </a:p>
        </p:txBody>
      </p:sp>
      <p:sp>
        <p:nvSpPr>
          <p:cNvPr id="13" name="Half Frame 12"/>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Half Frame 13"/>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1" name="Action Button: Forward or Next 10">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2" name="Action Button: Return 11">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5" name="Action Button: Home 14">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6" name="Action Button: Back or Previous 15">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17" name="Picture 16" descr="kung-fu-panda-0.jpg"/>
          <p:cNvPicPr>
            <a:picLocks noChangeAspect="1"/>
          </p:cNvPicPr>
          <p:nvPr/>
        </p:nvPicPr>
        <p:blipFill>
          <a:blip r:embed="rId3"/>
          <a:stretch>
            <a:fillRect/>
          </a:stretch>
        </p:blipFill>
        <p:spPr>
          <a:xfrm>
            <a:off x="4572000" y="2143116"/>
            <a:ext cx="4339398" cy="266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282" y="0"/>
            <a:ext cx="1428760" cy="1428760"/>
            <a:chOff x="752005" y="2052991"/>
            <a:chExt cx="936430" cy="1143008"/>
          </a:xfrm>
          <a:gradFill>
            <a:gsLst>
              <a:gs pos="0">
                <a:srgbClr val="9D20A0"/>
              </a:gs>
              <a:gs pos="21001">
                <a:srgbClr val="F68E26"/>
              </a:gs>
              <a:gs pos="35001">
                <a:srgbClr val="0066FF"/>
              </a:gs>
              <a:gs pos="52000">
                <a:schemeClr val="accent6">
                  <a:lumMod val="75000"/>
                </a:schemeClr>
              </a:gs>
              <a:gs pos="73000">
                <a:srgbClr val="FF0000"/>
              </a:gs>
              <a:gs pos="88000">
                <a:srgbClr val="00B050"/>
              </a:gs>
              <a:gs pos="100000">
                <a:srgbClr val="E04EAF"/>
              </a:gs>
            </a:gsLst>
            <a:lin ang="16200000" scaled="0"/>
          </a:gradFill>
        </p:grpSpPr>
        <p:sp>
          <p:nvSpPr>
            <p:cNvPr id="16" name="6-Point Star 15"/>
            <p:cNvSpPr/>
            <p:nvPr/>
          </p:nvSpPr>
          <p:spPr>
            <a:xfrm>
              <a:off x="759741" y="2052991"/>
              <a:ext cx="928694" cy="1143008"/>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17" name="6-Point Star 16"/>
            <p:cNvSpPr/>
            <p:nvPr/>
          </p:nvSpPr>
          <p:spPr>
            <a:xfrm rot="19918155">
              <a:off x="752005" y="2159797"/>
              <a:ext cx="928694" cy="1000132"/>
            </a:xfrm>
            <a:prstGeom prst="star6">
              <a:avLst/>
            </a:prstGeom>
            <a:grpFill/>
            <a:scene3d>
              <a:camera prst="orthographicFront">
                <a:rot lat="0" lon="0" rev="0"/>
              </a:camera>
              <a:lightRig rig="threePt" dir="t">
                <a:rot lat="0" lon="0" rev="1200000"/>
              </a:lightRig>
            </a:scene3d>
            <a:sp3d>
              <a:bevelT w="63500" h="25400"/>
              <a:bevelB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grpSp>
      <p:sp>
        <p:nvSpPr>
          <p:cNvPr id="2" name="Title 1"/>
          <p:cNvSpPr>
            <a:spLocks noGrp="1"/>
          </p:cNvSpPr>
          <p:nvPr>
            <p:ph type="title"/>
          </p:nvPr>
        </p:nvSpPr>
        <p:spPr>
          <a:xfrm>
            <a:off x="3203848" y="116632"/>
            <a:ext cx="4834880" cy="1143000"/>
          </a:xfrm>
        </p:spPr>
        <p:txBody>
          <a:bodyPr/>
          <a:lstStyle/>
          <a:p>
            <a:pPr algn="l"/>
            <a:r>
              <a:rPr lang="en-A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is it used</a:t>
            </a:r>
            <a:endParaRPr lang="en-A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500034" y="1285860"/>
            <a:ext cx="5257808" cy="5114948"/>
          </a:xfrm>
        </p:spPr>
        <p:txBody>
          <a:bodyPr>
            <a:normAutofit fontScale="25000" lnSpcReduction="20000"/>
          </a:bodyPr>
          <a:lstStyle/>
          <a:p>
            <a:pPr marL="457200" indent="-457200"/>
            <a:r>
              <a:rPr lang="en-AU" sz="4000" dirty="0" smtClean="0">
                <a:latin typeface="Candara" pitchFamily="34" charset="0"/>
              </a:rPr>
              <a:t>From my perspective, animation is used for entertainment  for the whole family whether young or old. With a bit of research I found that  it is used for much more that entertainment purposes.  </a:t>
            </a:r>
          </a:p>
          <a:p>
            <a:pPr marL="457200" indent="-457200">
              <a:buNone/>
            </a:pPr>
            <a:r>
              <a:rPr lang="en-AU" sz="4000" b="1" i="1" dirty="0" smtClean="0">
                <a:latin typeface="Candara" pitchFamily="34" charset="0"/>
              </a:rPr>
              <a:t>Quick visual summary:</a:t>
            </a:r>
            <a:r>
              <a:rPr lang="en-AU" sz="4000" i="1" dirty="0" smtClean="0">
                <a:latin typeface="Candara" pitchFamily="34" charset="0"/>
              </a:rPr>
              <a:t> </a:t>
            </a:r>
          </a:p>
          <a:p>
            <a:pPr marL="457200" indent="-457200"/>
            <a:r>
              <a:rPr lang="en-AU" sz="4000" dirty="0" smtClean="0">
                <a:latin typeface="Candara" pitchFamily="34" charset="0"/>
              </a:rPr>
              <a:t>To show a quick visual summary of even the most complex product idea there is perhaps no other medium can match 3D animation.  Infomercials  are the perfect example  for packing the most information into the shortest T.V. air time. Not only is T.V.  Successful with animation but so is the industrial market. 3D animation is scoring major points especially in boardroom presentations to high - ranking executives. Having little patience with a slow build - up of detail and data are the CEOs  also known as "Big - picture" generalists. What the CEOs are looking for are people who can communicate to them to get to the point quickly and with animation it does exactly that.  </a:t>
            </a:r>
          </a:p>
          <a:p>
            <a:pPr marL="457200" indent="-457200">
              <a:buNone/>
            </a:pPr>
            <a:endParaRPr lang="en-AU" sz="4000" b="1" dirty="0" smtClean="0">
              <a:latin typeface="Candara" pitchFamily="34" charset="0"/>
            </a:endParaRPr>
          </a:p>
          <a:p>
            <a:pPr marL="457200" indent="-457200">
              <a:buNone/>
            </a:pPr>
            <a:r>
              <a:rPr lang="en-AU" sz="4000" b="1" i="1" dirty="0" smtClean="0">
                <a:latin typeface="Candara" pitchFamily="34" charset="0"/>
              </a:rPr>
              <a:t>Dynamic, time - based medium:</a:t>
            </a:r>
            <a:r>
              <a:rPr lang="en-AU" sz="4000" i="1" dirty="0" smtClean="0">
                <a:latin typeface="Candara" pitchFamily="34" charset="0"/>
              </a:rPr>
              <a:t> </a:t>
            </a:r>
          </a:p>
          <a:p>
            <a:pPr marL="457200" indent="-457200"/>
            <a:r>
              <a:rPr lang="en-AU" sz="4000" dirty="0" smtClean="0">
                <a:latin typeface="Candara" pitchFamily="34" charset="0"/>
              </a:rPr>
              <a:t>Like video and audio, animation communicates over a time line. Using motion, it is a dynamic medium that tells a story or make an impact in some way. For demonstrating any product or system that either moves or evolves over time, this ability clearly puts it ahead of print . The parts of a complex truck suspension system rotate, shift and bend and through animation , it reveals these dynamics far better than print, which is static. </a:t>
            </a:r>
          </a:p>
          <a:p>
            <a:pPr marL="457200" indent="-457200">
              <a:buNone/>
            </a:pPr>
            <a:endParaRPr lang="en-AU" sz="4000" b="1" dirty="0" smtClean="0">
              <a:latin typeface="Candara" pitchFamily="34" charset="0"/>
            </a:endParaRPr>
          </a:p>
          <a:p>
            <a:pPr marL="457200" indent="-457200">
              <a:buNone/>
            </a:pPr>
            <a:r>
              <a:rPr lang="en-AU" sz="4000" b="1" i="1" dirty="0" smtClean="0">
                <a:latin typeface="Candara" pitchFamily="34" charset="0"/>
              </a:rPr>
              <a:t>Position a company as technologically sophisticated:</a:t>
            </a:r>
            <a:r>
              <a:rPr lang="en-AU" sz="4000" i="1" dirty="0" smtClean="0">
                <a:latin typeface="Candara" pitchFamily="34" charset="0"/>
              </a:rPr>
              <a:t> </a:t>
            </a:r>
          </a:p>
          <a:p>
            <a:pPr marL="457200" indent="-457200"/>
            <a:r>
              <a:rPr lang="en-AU" sz="4000" dirty="0" smtClean="0">
                <a:latin typeface="Candara" pitchFamily="34" charset="0"/>
              </a:rPr>
              <a:t>An ordinary, mundane product  can impart an intense "high - tech" look and feel to it through the use of 3D animation. In recent ads A Gillette razor becomes ultra - sleek like a jet plane.  With a touch of Hollywood special effects and supporting graphic design elements to help make this work, but pace of movement, lighting and camera work  were a special contribution too. qualities In quite the way animation can, there is no other medium elevates a product's perceived</a:t>
            </a:r>
            <a:endParaRPr lang="en-AU" sz="4000" b="1" dirty="0" smtClean="0">
              <a:latin typeface="Candara" pitchFamily="34" charset="0"/>
            </a:endParaRPr>
          </a:p>
          <a:p>
            <a:pPr marL="457200" indent="-457200">
              <a:buNone/>
            </a:pPr>
            <a:endParaRPr lang="en-AU" sz="4000" b="1" dirty="0" smtClean="0">
              <a:latin typeface="Candara" pitchFamily="34" charset="0"/>
            </a:endParaRPr>
          </a:p>
          <a:p>
            <a:pPr marL="457200" indent="-457200">
              <a:buNone/>
            </a:pPr>
            <a:r>
              <a:rPr lang="en-AU" sz="4000" b="1" i="1" dirty="0" smtClean="0">
                <a:latin typeface="Candara" pitchFamily="34" charset="0"/>
              </a:rPr>
              <a:t>Emphasize style and glamour:</a:t>
            </a:r>
            <a:r>
              <a:rPr lang="en-AU" sz="4000" i="1" dirty="0" smtClean="0">
                <a:latin typeface="Candara" pitchFamily="34" charset="0"/>
              </a:rPr>
              <a:t> </a:t>
            </a:r>
          </a:p>
          <a:p>
            <a:pPr marL="457200" indent="-457200"/>
            <a:r>
              <a:rPr lang="en-AU" sz="4000" dirty="0" smtClean="0">
                <a:latin typeface="Candara" pitchFamily="34" charset="0"/>
              </a:rPr>
              <a:t>The cosmetics and auto industries are some of the most experienced practitioners of marketing with computer animation. They use it to create an aura of mystery and excitement (in the case of auto makers) or glamour and chic (cosmetics). In the TV advertising of auto makers, 3D computer models take the place of actual cars much more often than the public knows. Combined with slick video editing and photography, animation can be used to enhance the appearance of any product. And when much of the appeal of a product is its appearance, animation adds major value to the broadcast marketing of the above industries. </a:t>
            </a:r>
            <a:r>
              <a:rPr lang="en-AU" dirty="0" smtClean="0">
                <a:latin typeface="Candara" pitchFamily="34" charset="0"/>
              </a:rPr>
              <a:t/>
            </a:r>
            <a:br>
              <a:rPr lang="en-AU" dirty="0" smtClean="0">
                <a:latin typeface="Candara" pitchFamily="34" charset="0"/>
              </a:rPr>
            </a:br>
            <a:endParaRPr lang="en-AU" dirty="0">
              <a:latin typeface="Candara" pitchFamily="34" charset="0"/>
            </a:endParaRPr>
          </a:p>
        </p:txBody>
      </p:sp>
      <p:sp>
        <p:nvSpPr>
          <p:cNvPr id="13" name="Half Frame 12"/>
          <p:cNvSpPr/>
          <p:nvPr/>
        </p:nvSpPr>
        <p:spPr>
          <a:xfrm flipH="1">
            <a:off x="8143900" y="0"/>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4" name="Half Frame 13"/>
          <p:cNvSpPr/>
          <p:nvPr/>
        </p:nvSpPr>
        <p:spPr>
          <a:xfrm rot="10800000" flipH="1">
            <a:off x="0" y="4714884"/>
            <a:ext cx="1000100" cy="2143116"/>
          </a:xfrm>
          <a:prstGeom prst="halfFrame">
            <a:avLst>
              <a:gd name="adj1" fmla="val 14334"/>
              <a:gd name="adj2" fmla="val 19084"/>
            </a:avLst>
          </a:prstGeom>
          <a:gradFill>
            <a:gsLst>
              <a:gs pos="0">
                <a:srgbClr val="7030A0"/>
              </a:gs>
              <a:gs pos="21001">
                <a:srgbClr val="B963B3"/>
              </a:gs>
              <a:gs pos="35001">
                <a:srgbClr val="9D20A0"/>
              </a:gs>
              <a:gs pos="52000">
                <a:srgbClr val="0066FF"/>
              </a:gs>
              <a:gs pos="73000">
                <a:schemeClr val="tx2">
                  <a:lumMod val="60000"/>
                  <a:lumOff val="40000"/>
                </a:schemeClr>
              </a:gs>
              <a:gs pos="88000">
                <a:schemeClr val="accent3">
                  <a:lumMod val="75000"/>
                </a:schemeClr>
              </a:gs>
              <a:gs pos="100000">
                <a:srgbClr val="FF000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tx1"/>
              </a:solidFill>
            </a:endParaRPr>
          </a:p>
        </p:txBody>
      </p:sp>
      <p:sp>
        <p:nvSpPr>
          <p:cNvPr id="10" name="Action Button: Forward or Next 9">
            <a:hlinkClick r:id="" action="ppaction://hlinkshowjump?jump=nextslide" highlightClick="1"/>
          </p:cNvPr>
          <p:cNvSpPr/>
          <p:nvPr/>
        </p:nvSpPr>
        <p:spPr>
          <a:xfrm>
            <a:off x="8429652" y="6215082"/>
            <a:ext cx="42862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1" name="Action Button: Return 10">
            <a:hlinkClick r:id="rId2" action="ppaction://hlinksldjump" highlightClick="1"/>
          </p:cNvPr>
          <p:cNvSpPr/>
          <p:nvPr/>
        </p:nvSpPr>
        <p:spPr>
          <a:xfrm>
            <a:off x="7929586" y="6286520"/>
            <a:ext cx="357190" cy="357190"/>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2" name="Action Button: Home 11">
            <a:hlinkClick r:id="" action="ppaction://hlinkshowjump?jump=firstslide" highlightClick="1"/>
          </p:cNvPr>
          <p:cNvSpPr/>
          <p:nvPr/>
        </p:nvSpPr>
        <p:spPr>
          <a:xfrm>
            <a:off x="7286644" y="6143644"/>
            <a:ext cx="571504" cy="500066"/>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sp>
        <p:nvSpPr>
          <p:cNvPr id="18" name="Action Button: Back or Previous 17">
            <a:hlinkClick r:id="" action="ppaction://hlinkshowjump?jump=previousslide" highlightClick="1"/>
          </p:cNvPr>
          <p:cNvSpPr/>
          <p:nvPr/>
        </p:nvSpPr>
        <p:spPr>
          <a:xfrm>
            <a:off x="6786578" y="6215082"/>
            <a:ext cx="428628" cy="4286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pic>
        <p:nvPicPr>
          <p:cNvPr id="4" name="Picture 3" descr="Screen shot 2020-04-25 at 2.38.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780928"/>
            <a:ext cx="2849456" cy="187922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3025</Words>
  <Application>Microsoft Macintosh PowerPoint</Application>
  <PresentationFormat>On-screen Show (4:3)</PresentationFormat>
  <Paragraphs>129</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History of Animation</vt:lpstr>
      <vt:lpstr>Table of Contents</vt:lpstr>
      <vt:lpstr>Help Page GUIDE</vt:lpstr>
      <vt:lpstr>History of Animation</vt:lpstr>
      <vt:lpstr>Cave Paintings and Spinning Pottery</vt:lpstr>
      <vt:lpstr>Computer-generated Imagery</vt:lpstr>
      <vt:lpstr>Stop Motion Animation</vt:lpstr>
      <vt:lpstr>Where is it used</vt:lpstr>
      <vt:lpstr>Why is it used</vt:lpstr>
      <vt:lpstr>Advantages/Disadvantages (Motion Capture)</vt:lpstr>
      <vt:lpstr>Social Implications</vt:lpstr>
      <vt:lpstr>Ethical Positions</vt:lpstr>
      <vt:lpstr>Cultural Impacts</vt:lpstr>
      <vt:lpstr>Social Values</vt:lpstr>
      <vt:lpstr>Alternatives to present findings </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Animation</dc:title>
  <dc:creator>Evelyn Godomon</dc:creator>
  <cp:lastModifiedBy>Peter Faulks</cp:lastModifiedBy>
  <cp:revision>98</cp:revision>
  <dcterms:created xsi:type="dcterms:W3CDTF">2008-07-09T09:01:25Z</dcterms:created>
  <dcterms:modified xsi:type="dcterms:W3CDTF">2020-04-25T06:52:27Z</dcterms:modified>
</cp:coreProperties>
</file>